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3" r:id="rId1"/>
  </p:sldMasterIdLst>
  <p:notesMasterIdLst>
    <p:notesMasterId r:id="rId30"/>
  </p:notesMasterIdLst>
  <p:handoutMasterIdLst>
    <p:handoutMasterId r:id="rId31"/>
  </p:handoutMasterIdLst>
  <p:sldIdLst>
    <p:sldId id="256" r:id="rId2"/>
    <p:sldId id="283" r:id="rId3"/>
    <p:sldId id="284"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7" r:id="rId23"/>
    <p:sldId id="278" r:id="rId24"/>
    <p:sldId id="279" r:id="rId25"/>
    <p:sldId id="280" r:id="rId26"/>
    <p:sldId id="276" r:id="rId27"/>
    <p:sldId id="281" r:id="rId28"/>
    <p:sldId id="282"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34" autoAdjust="0"/>
  </p:normalViewPr>
  <p:slideViewPr>
    <p:cSldViewPr snapToGrid="0" snapToObjects="1">
      <p:cViewPr varScale="1">
        <p:scale>
          <a:sx n="87" d="100"/>
          <a:sy n="87" d="100"/>
        </p:scale>
        <p:origin x="-152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0A60902-4934-EF49-B768-C33F5F48A80A}" type="datetimeFigureOut">
              <a:rPr lang="en-US" smtClean="0"/>
              <a:t>5/9/15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D52168-6628-734F-92E3-8E6CC2C34BC2}" type="slidenum">
              <a:rPr lang="en-US" smtClean="0"/>
              <a:t>‹#›</a:t>
            </a:fld>
            <a:endParaRPr lang="en-US"/>
          </a:p>
        </p:txBody>
      </p:sp>
    </p:spTree>
    <p:extLst>
      <p:ext uri="{BB962C8B-B14F-4D97-AF65-F5344CB8AC3E}">
        <p14:creationId xmlns:p14="http://schemas.microsoft.com/office/powerpoint/2010/main" val="123853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60DEB5-658D-5142-B9DF-0D0F7BAC8F1C}" type="datetimeFigureOut">
              <a:rPr lang="en-US" smtClean="0"/>
              <a:t>5/9/15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F1A608-DD23-0648-B82E-9588D1FEC229}" type="slidenum">
              <a:rPr lang="en-US" smtClean="0"/>
              <a:t>‹#›</a:t>
            </a:fld>
            <a:endParaRPr lang="en-US"/>
          </a:p>
        </p:txBody>
      </p:sp>
    </p:spTree>
    <p:extLst>
      <p:ext uri="{BB962C8B-B14F-4D97-AF65-F5344CB8AC3E}">
        <p14:creationId xmlns:p14="http://schemas.microsoft.com/office/powerpoint/2010/main" val="14789982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little bit sensationalist,</a:t>
            </a:r>
            <a:r>
              <a:rPr lang="en-US" baseline="0" dirty="0" smtClean="0"/>
              <a:t> but extreme cases like Beijing help to illustrate that air pollution matters </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2</a:t>
            </a:fld>
            <a:endParaRPr lang="en-US"/>
          </a:p>
        </p:txBody>
      </p:sp>
    </p:spTree>
    <p:extLst>
      <p:ext uri="{BB962C8B-B14F-4D97-AF65-F5344CB8AC3E}">
        <p14:creationId xmlns:p14="http://schemas.microsoft.com/office/powerpoint/2010/main" val="2356835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scale, note magnitude much smaller, talk about individual events driving each day (even</a:t>
            </a:r>
            <a:r>
              <a:rPr lang="en-US" baseline="0" dirty="0" smtClean="0"/>
              <a:t> more variation during a day) (Diurnal drops at 3 pm, high at rush hour)</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12</a:t>
            </a:fld>
            <a:endParaRPr lang="en-US"/>
          </a:p>
        </p:txBody>
      </p:sp>
    </p:spTree>
    <p:extLst>
      <p:ext uri="{BB962C8B-B14F-4D97-AF65-F5344CB8AC3E}">
        <p14:creationId xmlns:p14="http://schemas.microsoft.com/office/powerpoint/2010/main" val="2881741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Magnitude increasing back up again approaching winter, note</a:t>
            </a:r>
            <a:r>
              <a:rPr lang="en-US" baseline="0" dirty="0" smtClean="0"/>
              <a:t> the last increasing peak in all data</a:t>
            </a:r>
            <a:r>
              <a:rPr lang="en-US" baseline="0" dirty="0" smtClean="0">
                <a:sym typeface="Wingdings"/>
              </a:rPr>
              <a:t> what is this? See next few slides and talk about are there in season patterns? </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13</a:t>
            </a:fld>
            <a:endParaRPr lang="en-US"/>
          </a:p>
        </p:txBody>
      </p:sp>
    </p:spTree>
    <p:extLst>
      <p:ext uri="{BB962C8B-B14F-4D97-AF65-F5344CB8AC3E}">
        <p14:creationId xmlns:p14="http://schemas.microsoft.com/office/powerpoint/2010/main" val="119650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season Trends? Not really</a:t>
            </a:r>
          </a:p>
          <a:p>
            <a:r>
              <a:rPr lang="en-US" dirty="0" smtClean="0"/>
              <a:t>Seems</a:t>
            </a:r>
            <a:r>
              <a:rPr lang="en-US" baseline="0" dirty="0" smtClean="0"/>
              <a:t> random with peaks, except maybe large peak in fall 2013, 14? Wanted to investigate phenomena, See next slide</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15</a:t>
            </a:fld>
            <a:endParaRPr lang="en-US"/>
          </a:p>
        </p:txBody>
      </p:sp>
    </p:spTree>
    <p:extLst>
      <p:ext uri="{BB962C8B-B14F-4D97-AF65-F5344CB8AC3E}">
        <p14:creationId xmlns:p14="http://schemas.microsoft.com/office/powerpoint/2010/main" val="432787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Wanted to see </a:t>
            </a:r>
            <a:r>
              <a:rPr lang="en-US" baseline="0" dirty="0" smtClean="0"/>
              <a:t>Large peak events near end? High influx of wood burning? Near Holidays? Higher rates of travel? </a:t>
            </a:r>
            <a:endParaRPr lang="en-US" dirty="0" smtClean="0"/>
          </a:p>
          <a:p>
            <a:endParaRPr lang="en-US" dirty="0" smtClean="0"/>
          </a:p>
          <a:p>
            <a:r>
              <a:rPr lang="en-US" dirty="0" smtClean="0"/>
              <a:t>Beaverton data</a:t>
            </a:r>
            <a:r>
              <a:rPr lang="en-US" baseline="0" dirty="0" smtClean="0"/>
              <a:t> corrected </a:t>
            </a:r>
            <a:r>
              <a:rPr lang="en-US" baseline="0" dirty="0" smtClean="0">
                <a:sym typeface="Wingdings"/>
              </a:rPr>
              <a:t> 60 </a:t>
            </a:r>
            <a:r>
              <a:rPr lang="en-US" baseline="0" dirty="0" err="1" smtClean="0">
                <a:sym typeface="Wingdings"/>
              </a:rPr>
              <a:t>ug</a:t>
            </a:r>
            <a:r>
              <a:rPr lang="en-US" baseline="0" dirty="0" smtClean="0">
                <a:sym typeface="Wingdings"/>
              </a:rPr>
              <a:t> is crazy! Beijing Levels</a:t>
            </a:r>
            <a:endParaRPr lang="en-US" baseline="0" dirty="0" smtClean="0"/>
          </a:p>
        </p:txBody>
      </p:sp>
      <p:sp>
        <p:nvSpPr>
          <p:cNvPr id="4" name="Slide Number Placeholder 3"/>
          <p:cNvSpPr>
            <a:spLocks noGrp="1"/>
          </p:cNvSpPr>
          <p:nvPr>
            <p:ph type="sldNum" sz="quarter" idx="10"/>
          </p:nvPr>
        </p:nvSpPr>
        <p:spPr/>
        <p:txBody>
          <a:bodyPr/>
          <a:lstStyle/>
          <a:p>
            <a:fld id="{3BF1A608-DD23-0648-B82E-9588D1FEC229}" type="slidenum">
              <a:rPr lang="en-US" smtClean="0"/>
              <a:t>16</a:t>
            </a:fld>
            <a:endParaRPr lang="en-US"/>
          </a:p>
        </p:txBody>
      </p:sp>
    </p:spTree>
    <p:extLst>
      <p:ext uri="{BB962C8B-B14F-4D97-AF65-F5344CB8AC3E}">
        <p14:creationId xmlns:p14="http://schemas.microsoft.com/office/powerpoint/2010/main" val="1508283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Fixed by DEQ</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17</a:t>
            </a:fld>
            <a:endParaRPr lang="en-US"/>
          </a:p>
        </p:txBody>
      </p:sp>
    </p:spTree>
    <p:extLst>
      <p:ext uri="{BB962C8B-B14F-4D97-AF65-F5344CB8AC3E}">
        <p14:creationId xmlns:p14="http://schemas.microsoft.com/office/powerpoint/2010/main" val="1560165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 sites</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18</a:t>
            </a:fld>
            <a:endParaRPr lang="en-US"/>
          </a:p>
        </p:txBody>
      </p:sp>
    </p:spTree>
    <p:extLst>
      <p:ext uri="{BB962C8B-B14F-4D97-AF65-F5344CB8AC3E}">
        <p14:creationId xmlns:p14="http://schemas.microsoft.com/office/powerpoint/2010/main" val="2680416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Carus</a:t>
            </a:r>
            <a:r>
              <a:rPr lang="en-US" dirty="0" smtClean="0"/>
              <a:t> Missing near Oregon City</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19</a:t>
            </a:fld>
            <a:endParaRPr lang="en-US"/>
          </a:p>
        </p:txBody>
      </p:sp>
    </p:spTree>
    <p:extLst>
      <p:ext uri="{BB962C8B-B14F-4D97-AF65-F5344CB8AC3E}">
        <p14:creationId xmlns:p14="http://schemas.microsoft.com/office/powerpoint/2010/main" val="1646302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Urban Areas = more PM!</a:t>
            </a:r>
            <a:r>
              <a:rPr lang="en-US" baseline="0" dirty="0" smtClean="0"/>
              <a:t> duh</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20</a:t>
            </a:fld>
            <a:endParaRPr lang="en-US"/>
          </a:p>
        </p:txBody>
      </p:sp>
    </p:spTree>
    <p:extLst>
      <p:ext uri="{BB962C8B-B14F-4D97-AF65-F5344CB8AC3E}">
        <p14:creationId xmlns:p14="http://schemas.microsoft.com/office/powerpoint/2010/main" val="4258760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Sauvie</a:t>
            </a:r>
            <a:r>
              <a:rPr lang="en-US" dirty="0" smtClean="0"/>
              <a:t> Island is</a:t>
            </a:r>
            <a:r>
              <a:rPr lang="en-US" baseline="0" dirty="0" smtClean="0"/>
              <a:t> very weird, lots of organics (fertilizers, Organic matter) in the air, how can we test? </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21</a:t>
            </a:fld>
            <a:endParaRPr lang="en-US"/>
          </a:p>
        </p:txBody>
      </p:sp>
    </p:spTree>
    <p:extLst>
      <p:ext uri="{BB962C8B-B14F-4D97-AF65-F5344CB8AC3E}">
        <p14:creationId xmlns:p14="http://schemas.microsoft.com/office/powerpoint/2010/main" val="2206479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mentioned before Notice not smooth line, but rather series of individual</a:t>
            </a:r>
            <a:r>
              <a:rPr lang="en-US" baseline="0" dirty="0" smtClean="0"/>
              <a:t> events, DAY TO DAY </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22</a:t>
            </a:fld>
            <a:endParaRPr lang="en-US"/>
          </a:p>
        </p:txBody>
      </p:sp>
    </p:spTree>
    <p:extLst>
      <p:ext uri="{BB962C8B-B14F-4D97-AF65-F5344CB8AC3E}">
        <p14:creationId xmlns:p14="http://schemas.microsoft.com/office/powerpoint/2010/main" val="1988644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judgment</a:t>
            </a:r>
            <a:r>
              <a:rPr lang="en-US" baseline="0" dirty="0" smtClean="0"/>
              <a:t>:</a:t>
            </a:r>
          </a:p>
          <a:p>
            <a:r>
              <a:rPr lang="en-US" baseline="0" dirty="0" smtClean="0"/>
              <a:t>I hate sensationalist stuff like this. Almost propagandist. Yes pollution is bad, but I think it is important to understand it rather than simply championing with ideas as “pollution = bad”</a:t>
            </a:r>
          </a:p>
          <a:p>
            <a:r>
              <a:rPr lang="en-US" baseline="0" dirty="0" smtClean="0"/>
              <a:t>In fact there is much more natural pollution (</a:t>
            </a:r>
            <a:r>
              <a:rPr lang="en-US" baseline="0" dirty="0" err="1" smtClean="0"/>
              <a:t>biogenics</a:t>
            </a:r>
            <a:r>
              <a:rPr lang="en-US" baseline="0" dirty="0" smtClean="0"/>
              <a:t>) than human made. </a:t>
            </a:r>
          </a:p>
          <a:p>
            <a:r>
              <a:rPr lang="en-US" baseline="0" dirty="0" smtClean="0"/>
              <a:t>Nevertheless, it is still an important issue.  </a:t>
            </a:r>
          </a:p>
          <a:p>
            <a:r>
              <a:rPr lang="en-US" baseline="0" dirty="0" smtClean="0"/>
              <a:t>Julie Fry always taught me to approach research with your head and not </a:t>
            </a:r>
            <a:r>
              <a:rPr lang="en-US" baseline="0" smtClean="0"/>
              <a:t>your feelings. </a:t>
            </a:r>
            <a:endParaRPr lang="en-US" baseline="0" dirty="0" smtClean="0"/>
          </a:p>
        </p:txBody>
      </p:sp>
      <p:sp>
        <p:nvSpPr>
          <p:cNvPr id="4" name="Slide Number Placeholder 3"/>
          <p:cNvSpPr>
            <a:spLocks noGrp="1"/>
          </p:cNvSpPr>
          <p:nvPr>
            <p:ph type="sldNum" sz="quarter" idx="10"/>
          </p:nvPr>
        </p:nvSpPr>
        <p:spPr/>
        <p:txBody>
          <a:bodyPr/>
          <a:lstStyle/>
          <a:p>
            <a:fld id="{3BF1A608-DD23-0648-B82E-9588D1FEC229}" type="slidenum">
              <a:rPr lang="en-US" smtClean="0"/>
              <a:t>3</a:t>
            </a:fld>
            <a:endParaRPr lang="en-US"/>
          </a:p>
        </p:txBody>
      </p:sp>
    </p:spTree>
    <p:extLst>
      <p:ext uri="{BB962C8B-B14F-4D97-AF65-F5344CB8AC3E}">
        <p14:creationId xmlns:p14="http://schemas.microsoft.com/office/powerpoint/2010/main" val="439392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we derive a monthly</a:t>
            </a:r>
            <a:r>
              <a:rPr lang="en-US" baseline="0" dirty="0" smtClean="0"/>
              <a:t> average value from these of 12.7897 </a:t>
            </a:r>
            <a:r>
              <a:rPr lang="en-US" baseline="0" dirty="0" err="1" smtClean="0"/>
              <a:t>ug</a:t>
            </a:r>
            <a:r>
              <a:rPr lang="en-US" baseline="0" dirty="0" smtClean="0"/>
              <a:t>/m3, these values are from peak events that are much higher than that value,</a:t>
            </a:r>
          </a:p>
          <a:p>
            <a:endParaRPr lang="en-US" baseline="0" dirty="0" smtClean="0"/>
          </a:p>
          <a:p>
            <a:r>
              <a:rPr lang="en-US" baseline="0" dirty="0" smtClean="0"/>
              <a:t>What does this mean in terms of health? </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23</a:t>
            </a:fld>
            <a:endParaRPr lang="en-US"/>
          </a:p>
        </p:txBody>
      </p:sp>
    </p:spTree>
    <p:extLst>
      <p:ext uri="{BB962C8B-B14F-4D97-AF65-F5344CB8AC3E}">
        <p14:creationId xmlns:p14="http://schemas.microsoft.com/office/powerpoint/2010/main" val="1473602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Phases</a:t>
            </a:r>
            <a:r>
              <a:rPr lang="en-US" baseline="0" dirty="0" smtClean="0"/>
              <a:t> of Matter: s, l, g</a:t>
            </a:r>
          </a:p>
          <a:p>
            <a:r>
              <a:rPr lang="en-US" baseline="0" dirty="0" smtClean="0"/>
              <a:t>Dust can be an aerosol </a:t>
            </a:r>
          </a:p>
          <a:p>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4</a:t>
            </a:fld>
            <a:endParaRPr lang="en-US"/>
          </a:p>
        </p:txBody>
      </p:sp>
    </p:spTree>
    <p:extLst>
      <p:ext uri="{BB962C8B-B14F-4D97-AF65-F5344CB8AC3E}">
        <p14:creationId xmlns:p14="http://schemas.microsoft.com/office/powerpoint/2010/main" val="2823809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5</a:t>
            </a:fld>
            <a:endParaRPr lang="en-US"/>
          </a:p>
        </p:txBody>
      </p:sp>
    </p:spTree>
    <p:extLst>
      <p:ext uri="{BB962C8B-B14F-4D97-AF65-F5344CB8AC3E}">
        <p14:creationId xmlns:p14="http://schemas.microsoft.com/office/powerpoint/2010/main" val="2993873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Health Effects: penetrate deep into the lung because it is not</a:t>
            </a:r>
            <a:r>
              <a:rPr lang="en-US" baseline="0" dirty="0" smtClean="0"/>
              <a:t> big enough to deposit at the entryway </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6</a:t>
            </a:fld>
            <a:endParaRPr lang="en-US"/>
          </a:p>
        </p:txBody>
      </p:sp>
    </p:spTree>
    <p:extLst>
      <p:ext uri="{BB962C8B-B14F-4D97-AF65-F5344CB8AC3E}">
        <p14:creationId xmlns:p14="http://schemas.microsoft.com/office/powerpoint/2010/main" val="714362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PM varies regionally </a:t>
            </a:r>
          </a:p>
          <a:p>
            <a:r>
              <a:rPr lang="en-US" dirty="0" smtClean="0"/>
              <a:t>2) "Fine particles also have seasonal patterns.</a:t>
            </a:r>
            <a:r>
              <a:rPr lang="en-US" baseline="0" dirty="0" smtClean="0"/>
              <a:t> </a:t>
            </a:r>
            <a:r>
              <a:rPr lang="en-US" sz="1200" kern="1200" dirty="0" smtClean="0">
                <a:solidFill>
                  <a:schemeClr val="tx1"/>
                </a:solidFill>
                <a:latin typeface="+mn-lt"/>
                <a:ea typeface="+mn-ea"/>
                <a:cs typeface="+mn-cs"/>
              </a:rPr>
              <a:t>PM2.5 values in the eastern half of the U.S. are typically</a:t>
            </a:r>
          </a:p>
          <a:p>
            <a:r>
              <a:rPr lang="en-US" sz="1200" kern="1200" dirty="0" smtClean="0">
                <a:solidFill>
                  <a:schemeClr val="tx1"/>
                </a:solidFill>
                <a:latin typeface="+mn-lt"/>
                <a:ea typeface="+mn-ea"/>
                <a:cs typeface="+mn-cs"/>
              </a:rPr>
              <a:t>higher in the third calendar quarter (July-September), when sulfates are more commonly formed</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from sulfur dioxide emissions from power plants in that part of the country. </a:t>
            </a:r>
            <a:r>
              <a:rPr lang="en-US" dirty="0" smtClean="0"/>
              <a:t> Fine particle concentrations tend to be higher in the fourth calendar quarter (October-December) in many areas of the West, in part because fine particle nitrates are more readily formed in cooler weather, and wood stove and fireplace use produces more carbon. TREES</a:t>
            </a:r>
          </a:p>
          <a:p>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7</a:t>
            </a:fld>
            <a:endParaRPr lang="en-US"/>
          </a:p>
        </p:txBody>
      </p:sp>
    </p:spTree>
    <p:extLst>
      <p:ext uri="{BB962C8B-B14F-4D97-AF65-F5344CB8AC3E}">
        <p14:creationId xmlns:p14="http://schemas.microsoft.com/office/powerpoint/2010/main" val="4229999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This shape is due to the fact that there is more combustion activity in the winter (think home heating) than in the summer. If we assume that PM's sink is deposition and assume the same rate of deposition for all seasons, then it makes sense that the season with the highest rate of production (winter) will have higher overall concentrations. </a:t>
            </a:r>
          </a:p>
          <a:p>
            <a:pPr marL="228600" indent="-228600">
              <a:buAutoNum type="arabicParenR"/>
            </a:pPr>
            <a:endParaRPr lang="en-US" dirty="0" smtClean="0"/>
          </a:p>
          <a:p>
            <a:pPr marL="0" indent="0">
              <a:buNone/>
            </a:pPr>
            <a:r>
              <a:rPr lang="en-US" baseline="0" dirty="0" smtClean="0"/>
              <a:t>2) Jagged lines: </a:t>
            </a:r>
            <a:r>
              <a:rPr lang="en-US" dirty="0" smtClean="0"/>
              <a:t>One must also note that PM is highly susceptible to specific source events that can drive the average up for a period of time (such as a fire or congregation of old diesel trucks). </a:t>
            </a:r>
          </a:p>
          <a:p>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9</a:t>
            </a:fld>
            <a:endParaRPr lang="en-US"/>
          </a:p>
        </p:txBody>
      </p:sp>
    </p:spTree>
    <p:extLst>
      <p:ext uri="{BB962C8B-B14F-4D97-AF65-F5344CB8AC3E}">
        <p14:creationId xmlns:p14="http://schemas.microsoft.com/office/powerpoint/2010/main" val="1026536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Spikes</a:t>
            </a:r>
            <a:r>
              <a:rPr lang="en-US" baseline="0" dirty="0" smtClean="0"/>
              <a:t> line up, note magnitude</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10</a:t>
            </a:fld>
            <a:endParaRPr lang="en-US"/>
          </a:p>
        </p:txBody>
      </p:sp>
    </p:spTree>
    <p:extLst>
      <p:ext uri="{BB962C8B-B14F-4D97-AF65-F5344CB8AC3E}">
        <p14:creationId xmlns:p14="http://schemas.microsoft.com/office/powerpoint/2010/main" val="3101818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Smaller magnitude</a:t>
            </a:r>
            <a:r>
              <a:rPr lang="en-US" baseline="0" dirty="0" smtClean="0"/>
              <a:t> (Same scale), spikes also line up</a:t>
            </a:r>
            <a:endParaRPr lang="en-US" dirty="0"/>
          </a:p>
        </p:txBody>
      </p:sp>
      <p:sp>
        <p:nvSpPr>
          <p:cNvPr id="4" name="Slide Number Placeholder 3"/>
          <p:cNvSpPr>
            <a:spLocks noGrp="1"/>
          </p:cNvSpPr>
          <p:nvPr>
            <p:ph type="sldNum" sz="quarter" idx="10"/>
          </p:nvPr>
        </p:nvSpPr>
        <p:spPr/>
        <p:txBody>
          <a:bodyPr/>
          <a:lstStyle/>
          <a:p>
            <a:fld id="{3BF1A608-DD23-0648-B82E-9588D1FEC229}" type="slidenum">
              <a:rPr lang="en-US" smtClean="0"/>
              <a:t>11</a:t>
            </a:fld>
            <a:endParaRPr lang="en-US"/>
          </a:p>
        </p:txBody>
      </p:sp>
    </p:spTree>
    <p:extLst>
      <p:ext uri="{BB962C8B-B14F-4D97-AF65-F5344CB8AC3E}">
        <p14:creationId xmlns:p14="http://schemas.microsoft.com/office/powerpoint/2010/main" val="1297181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88"/>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4208929"/>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276600" y="390525"/>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r>
              <a:rPr lang="en-US" smtClean="0"/>
              <a:t>5/9/15</a:t>
            </a:r>
            <a:endParaRPr lang="en-US"/>
          </a:p>
        </p:txBody>
      </p:sp>
      <p:sp>
        <p:nvSpPr>
          <p:cNvPr id="5" name="Footer Placeholder 4"/>
          <p:cNvSpPr>
            <a:spLocks noGrp="1"/>
          </p:cNvSpPr>
          <p:nvPr>
            <p:ph type="ftr" sz="quarter" idx="11"/>
          </p:nvPr>
        </p:nvSpPr>
        <p:spPr>
          <a:xfrm>
            <a:off x="3218688" y="6356350"/>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p>
        </p:txBody>
      </p:sp>
      <p:sp>
        <p:nvSpPr>
          <p:cNvPr id="6" name="Slide Number Placeholder 5"/>
          <p:cNvSpPr>
            <a:spLocks noGrp="1"/>
          </p:cNvSpPr>
          <p:nvPr>
            <p:ph type="sldNum" sz="quarter" idx="12"/>
          </p:nvPr>
        </p:nvSpPr>
        <p:spPr>
          <a:xfrm>
            <a:off x="8256494"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5/9/15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0" name="Content Placeholder 2"/>
          <p:cNvSpPr>
            <a:spLocks noGrp="1"/>
          </p:cNvSpPr>
          <p:nvPr>
            <p:ph sz="half" idx="14"/>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5/9/15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45720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r>
              <a:rPr lang="en-US" smtClean="0"/>
              <a:t>5/9/15</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r>
              <a:rPr lang="en-US" smtClean="0"/>
              <a:t>5/9/15</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en-US" smtClean="0"/>
              <a:t>Click to edit Master title style</a:t>
            </a:r>
            <a:endParaRPr/>
          </a:p>
        </p:txBody>
      </p:sp>
      <p:sp>
        <p:nvSpPr>
          <p:cNvPr id="3" name="Content Placeholder 2"/>
          <p:cNvSpPr>
            <a:spLocks noGrp="1"/>
          </p:cNvSpPr>
          <p:nvPr>
            <p:ph idx="1"/>
          </p:nvPr>
        </p:nvSpPr>
        <p:spPr>
          <a:xfrm>
            <a:off x="4762052" y="990600"/>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5/9/15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en-US" smtClean="0"/>
              <a:t>Click to edit Master title style</a:t>
            </a:r>
            <a:endParaRPr/>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61365" y="6124014"/>
            <a:ext cx="1752600" cy="365125"/>
          </a:xfrm>
        </p:spPr>
        <p:txBody>
          <a:bodyPr/>
          <a:lstStyle>
            <a:lvl1pPr algn="l">
              <a:defRPr/>
            </a:lvl1pPr>
          </a:lstStyle>
          <a:p>
            <a:r>
              <a:rPr lang="en-US" smtClean="0"/>
              <a:t>5/9/15</a:t>
            </a:r>
            <a:endParaRPr lang="en-US"/>
          </a:p>
        </p:txBody>
      </p:sp>
      <p:sp>
        <p:nvSpPr>
          <p:cNvPr id="6" name="Footer Placeholder 5"/>
          <p:cNvSpPr>
            <a:spLocks noGrp="1"/>
          </p:cNvSpPr>
          <p:nvPr>
            <p:ph type="ftr" sz="quarter" idx="11"/>
          </p:nvPr>
        </p:nvSpPr>
        <p:spPr>
          <a:xfrm>
            <a:off x="174812" y="6356350"/>
            <a:ext cx="3863788" cy="365125"/>
          </a:xfrm>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
        <p:nvSpPr>
          <p:cNvPr id="10" name="Picture Placeholder 9"/>
          <p:cNvSpPr>
            <a:spLocks noGrp="1"/>
          </p:cNvSpPr>
          <p:nvPr>
            <p:ph type="pic" sz="quarter" idx="13"/>
          </p:nvPr>
        </p:nvSpPr>
        <p:spPr>
          <a:xfrm>
            <a:off x="4760258" y="990600"/>
            <a:ext cx="4096512" cy="5611813"/>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5"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5/9/15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1"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5/9/15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
        <p:nvSpPr>
          <p:cNvPr id="10" name="Picture Placeholder 2"/>
          <p:cNvSpPr>
            <a:spLocks noGrp="1"/>
          </p:cNvSpPr>
          <p:nvPr>
            <p:ph type="pic" idx="13"/>
          </p:nvPr>
        </p:nvSpPr>
        <p:spPr>
          <a:xfrm>
            <a:off x="3352800" y="268288"/>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1" name="Picture Placeholder 2"/>
          <p:cNvSpPr>
            <a:spLocks noGrp="1"/>
          </p:cNvSpPr>
          <p:nvPr>
            <p:ph type="pic" idx="14"/>
          </p:nvPr>
        </p:nvSpPr>
        <p:spPr>
          <a:xfrm>
            <a:off x="33528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2" name="Picture Placeholder 2"/>
          <p:cNvSpPr>
            <a:spLocks noGrp="1"/>
          </p:cNvSpPr>
          <p:nvPr>
            <p:ph type="pic" idx="15"/>
          </p:nvPr>
        </p:nvSpPr>
        <p:spPr>
          <a:xfrm>
            <a:off x="57505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5/9/15</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543799" y="1035424"/>
            <a:ext cx="1322295" cy="5090739"/>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1035424"/>
            <a:ext cx="6019800" cy="5109789"/>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5/9/15</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7212106" y="6356350"/>
            <a:ext cx="1752600" cy="365125"/>
          </a:xfrm>
        </p:spPr>
        <p:txBody>
          <a:bodyPr/>
          <a:lstStyle/>
          <a:p>
            <a:r>
              <a:rPr lang="en-US" smtClean="0"/>
              <a:t>5/9/15</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399" y="4171950"/>
            <a:ext cx="5457919" cy="1085850"/>
          </a:xfrm>
        </p:spPr>
        <p:txBody>
          <a:bodyPr>
            <a:normAutofit/>
          </a:bodyPr>
          <a:lstStyle>
            <a:lvl1pPr>
              <a:defRPr sz="4600"/>
            </a:lvl1pPr>
          </a:lstStyle>
          <a:p>
            <a:r>
              <a:rPr lang="en-US" smtClean="0"/>
              <a:t>Click to edit Master title style</a:t>
            </a:r>
            <a:endParaRPr/>
          </a:p>
        </p:txBody>
      </p:sp>
      <p:sp>
        <p:nvSpPr>
          <p:cNvPr id="3" name="Subtitle 2"/>
          <p:cNvSpPr>
            <a:spLocks noGrp="1"/>
          </p:cNvSpPr>
          <p:nvPr>
            <p:ph type="subTitle" idx="1"/>
          </p:nvPr>
        </p:nvSpPr>
        <p:spPr>
          <a:xfrm>
            <a:off x="3200401" y="5257799"/>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276600" y="389965"/>
            <a:ext cx="5499847" cy="365125"/>
          </a:xfrm>
        </p:spPr>
        <p:txBody>
          <a:bodyPr/>
          <a:lstStyle>
            <a:lvl1pPr>
              <a:defRPr sz="2200" b="0" baseline="0">
                <a:solidFill>
                  <a:schemeClr val="bg1"/>
                </a:solidFill>
              </a:defRPr>
            </a:lvl1pPr>
          </a:lstStyle>
          <a:p>
            <a:r>
              <a:rPr lang="en-US" smtClean="0"/>
              <a:t>5/9/15</a:t>
            </a:r>
            <a:endParaRPr lang="en-US"/>
          </a:p>
        </p:txBody>
      </p:sp>
      <p:sp>
        <p:nvSpPr>
          <p:cNvPr id="5" name="Footer Placeholder 4"/>
          <p:cNvSpPr>
            <a:spLocks noGrp="1"/>
          </p:cNvSpPr>
          <p:nvPr>
            <p:ph type="ftr" sz="quarter" idx="11"/>
          </p:nvPr>
        </p:nvSpPr>
        <p:spPr>
          <a:xfrm>
            <a:off x="3213847" y="6356350"/>
            <a:ext cx="4734112" cy="365125"/>
          </a:xfrm>
        </p:spPr>
        <p:txBody>
          <a:bodyPr/>
          <a:lstStyle/>
          <a:p>
            <a:endParaRPr lang="en-US"/>
          </a:p>
        </p:txBody>
      </p:sp>
      <p:sp>
        <p:nvSpPr>
          <p:cNvPr id="6" name="Slide Number Placeholder 5"/>
          <p:cNvSpPr>
            <a:spLocks noGrp="1"/>
          </p:cNvSpPr>
          <p:nvPr>
            <p:ph type="sldNum" sz="quarter" idx="12"/>
          </p:nvPr>
        </p:nvSpPr>
        <p:spPr>
          <a:xfrm>
            <a:off x="8265459"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3200400" y="2877671"/>
            <a:ext cx="5646867" cy="1280160"/>
          </a:xfrm>
        </p:spPr>
        <p:txBody>
          <a:bodyPr/>
          <a:lstStyle>
            <a:lvl1pPr>
              <a:buNone/>
              <a:defRPr/>
            </a:lvl1pPr>
          </a:lstStyle>
          <a:p>
            <a:r>
              <a:rPr lang="en-US" smtClean="0"/>
              <a:t>Drag picture to placeholder or click icon to add</a:t>
            </a:r>
            <a:endParaRPr/>
          </a:p>
        </p:txBody>
      </p:sp>
      <p:sp>
        <p:nvSpPr>
          <p:cNvPr id="10" name="Rectangle 9"/>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78423" y="914400"/>
            <a:ext cx="6508377" cy="1143000"/>
          </a:xfrm>
        </p:spPr>
        <p:txBody>
          <a:bodyPr/>
          <a:lstStyle/>
          <a:p>
            <a:r>
              <a:rPr lang="en-US" smtClean="0"/>
              <a:t>Click to edit Master title style</a:t>
            </a:r>
            <a:endParaRPr/>
          </a:p>
        </p:txBody>
      </p:sp>
      <p:sp>
        <p:nvSpPr>
          <p:cNvPr id="3" name="Content Placeholder 2"/>
          <p:cNvSpPr>
            <a:spLocks noGrp="1"/>
          </p:cNvSpPr>
          <p:nvPr>
            <p:ph idx="1"/>
          </p:nvPr>
        </p:nvSpPr>
        <p:spPr>
          <a:xfrm>
            <a:off x="2178423" y="2209800"/>
            <a:ext cx="6508377" cy="3916363"/>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7212106" y="6356350"/>
            <a:ext cx="1752600" cy="365125"/>
          </a:xfrm>
        </p:spPr>
        <p:txBody>
          <a:bodyPr/>
          <a:lstStyle/>
          <a:p>
            <a:r>
              <a:rPr lang="en-US" smtClean="0"/>
              <a:t>5/9/15</a:t>
            </a:r>
            <a:endParaRPr lang="en-US"/>
          </a:p>
        </p:txBody>
      </p:sp>
      <p:sp>
        <p:nvSpPr>
          <p:cNvPr id="5" name="Footer Placeholder 4"/>
          <p:cNvSpPr>
            <a:spLocks noGrp="1"/>
          </p:cNvSpPr>
          <p:nvPr>
            <p:ph type="ftr" sz="quarter" idx="11"/>
          </p:nvPr>
        </p:nvSpPr>
        <p:spPr>
          <a:xfrm>
            <a:off x="2178423" y="6356350"/>
            <a:ext cx="4926852" cy="365125"/>
          </a:xfrm>
        </p:spPr>
        <p:txBody>
          <a:bodyPr/>
          <a:lstStyle/>
          <a:p>
            <a:endParaRPr lang="en-US"/>
          </a:p>
        </p:txBody>
      </p:sp>
      <p:sp>
        <p:nvSpPr>
          <p:cNvPr id="6" name="Slide Number Placeholder 5"/>
          <p:cNvSpPr>
            <a:spLocks noGrp="1"/>
          </p:cNvSpPr>
          <p:nvPr>
            <p:ph type="sldNum" sz="quarter" idx="12"/>
          </p:nvPr>
        </p:nvSpPr>
        <p:spPr>
          <a:xfrm>
            <a:off x="331694" y="361016"/>
            <a:ext cx="506506" cy="365125"/>
          </a:xfrm>
        </p:spPr>
        <p:txBody>
          <a:bodyPr/>
          <a:lstStyle/>
          <a:p>
            <a:fld id="{DBE7A5EC-6E26-2D41-9D15-E478695EECD3}" type="slidenum">
              <a:rPr lang="en-US" smtClean="0"/>
              <a:t>‹#›</a:t>
            </a:fld>
            <a:endParaRPr lang="en-US"/>
          </a:p>
        </p:txBody>
      </p:sp>
      <p:sp>
        <p:nvSpPr>
          <p:cNvPr id="9" name="Picture Placeholder 8"/>
          <p:cNvSpPr>
            <a:spLocks noGrp="1"/>
          </p:cNvSpPr>
          <p:nvPr>
            <p:ph type="pic" sz="quarter" idx="13"/>
          </p:nvPr>
        </p:nvSpPr>
        <p:spPr>
          <a:xfrm>
            <a:off x="269875" y="1976718"/>
            <a:ext cx="1645920" cy="4625788"/>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2"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09801" y="3429000"/>
            <a:ext cx="4966446" cy="1398494"/>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2209801"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562600" y="6356350"/>
            <a:ext cx="1622612" cy="365125"/>
          </a:xfrm>
        </p:spPr>
        <p:txBody>
          <a:bodyPr/>
          <a:lstStyle/>
          <a:p>
            <a:r>
              <a:rPr lang="en-US" smtClean="0"/>
              <a:t>5/9/15</a:t>
            </a:r>
            <a:endParaRPr lang="en-US"/>
          </a:p>
        </p:txBody>
      </p:sp>
      <p:sp>
        <p:nvSpPr>
          <p:cNvPr id="5" name="Footer Placeholder 4"/>
          <p:cNvSpPr>
            <a:spLocks noGrp="1"/>
          </p:cNvSpPr>
          <p:nvPr>
            <p:ph type="ftr" sz="quarter" idx="11"/>
          </p:nvPr>
        </p:nvSpPr>
        <p:spPr>
          <a:xfrm>
            <a:off x="174812" y="6356350"/>
            <a:ext cx="5311588" cy="365125"/>
          </a:xfrm>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6"/>
            <a:ext cx="2971800" cy="1844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720354" y="3429001"/>
            <a:ext cx="4966446" cy="1398494"/>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3720354"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351212" y="6104965"/>
            <a:ext cx="506506" cy="365125"/>
          </a:xfrm>
        </p:spPr>
        <p:txBody>
          <a:bodyPr/>
          <a:lstStyle/>
          <a:p>
            <a:fld id="{DBE7A5EC-6E26-2D41-9D15-E478695EECD3}" type="slidenum">
              <a:rPr lang="en-US" smtClean="0"/>
              <a:t>‹#›</a:t>
            </a:fld>
            <a:endParaRPr lang="en-US"/>
          </a:p>
        </p:txBody>
      </p:sp>
      <p:sp>
        <p:nvSpPr>
          <p:cNvPr id="9" name="Picture Placeholder 8"/>
          <p:cNvSpPr>
            <a:spLocks noGrp="1"/>
          </p:cNvSpPr>
          <p:nvPr>
            <p:ph type="pic" sz="quarter" idx="13"/>
          </p:nvPr>
        </p:nvSpPr>
        <p:spPr>
          <a:xfrm>
            <a:off x="269874" y="268288"/>
            <a:ext cx="2971800" cy="4438650"/>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28244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5/9/15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88352" cy="114300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57200"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279391"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279391"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r>
              <a:rPr lang="en-US" smtClean="0"/>
              <a:t>5/9/15</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E7A5EC-6E26-2D41-9D15-E478695EECD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199" y="2214562"/>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5/9/15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E7A5EC-6E26-2D41-9D15-E478695EECD3}" type="slidenum">
              <a:rPr lang="en-US" smtClean="0"/>
              <a:t>‹#›</a:t>
            </a:fld>
            <a:endParaRPr lang="en-US"/>
          </a:p>
        </p:txBody>
      </p:sp>
      <p:sp>
        <p:nvSpPr>
          <p:cNvPr id="9" name="Content Placeholder 2"/>
          <p:cNvSpPr>
            <a:spLocks noGrp="1"/>
          </p:cNvSpPr>
          <p:nvPr>
            <p:ph sz="half" idx="13"/>
          </p:nvPr>
        </p:nvSpPr>
        <p:spPr>
          <a:xfrm>
            <a:off x="457199"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457199" y="2209800"/>
            <a:ext cx="6508377" cy="3916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7198659" y="6356350"/>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r>
              <a:rPr lang="en-US" smtClean="0"/>
              <a:t>5/9/15</a:t>
            </a:r>
            <a:endParaRPr lang="en-US"/>
          </a:p>
        </p:txBody>
      </p:sp>
      <p:sp>
        <p:nvSpPr>
          <p:cNvPr id="5" name="Footer Placeholder 4"/>
          <p:cNvSpPr>
            <a:spLocks noGrp="1"/>
          </p:cNvSpPr>
          <p:nvPr>
            <p:ph type="ftr" sz="quarter" idx="3"/>
          </p:nvPr>
        </p:nvSpPr>
        <p:spPr>
          <a:xfrm>
            <a:off x="174812" y="6356350"/>
            <a:ext cx="60071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endParaRPr lang="en-US"/>
          </a:p>
        </p:txBody>
      </p:sp>
      <p:sp>
        <p:nvSpPr>
          <p:cNvPr id="6" name="Slide Number Placeholder 5"/>
          <p:cNvSpPr>
            <a:spLocks noGrp="1"/>
          </p:cNvSpPr>
          <p:nvPr>
            <p:ph type="sldNum" sz="quarter" idx="4"/>
          </p:nvPr>
        </p:nvSpPr>
        <p:spPr>
          <a:xfrm>
            <a:off x="8256494" y="361016"/>
            <a:ext cx="506506" cy="365125"/>
          </a:xfrm>
          <a:prstGeom prst="rect">
            <a:avLst/>
          </a:prstGeom>
        </p:spPr>
        <p:txBody>
          <a:bodyPr vert="horz" lIns="91440" tIns="45720" rIns="91440" bIns="45720" rtlCol="0" anchor="ctr"/>
          <a:lstStyle>
            <a:lvl1pPr algn="r">
              <a:defRPr sz="2200" b="1">
                <a:solidFill>
                  <a:schemeClr val="bg1"/>
                </a:solidFill>
              </a:defRPr>
            </a:lvl1pPr>
          </a:lstStyle>
          <a:p>
            <a:fld id="{DBE7A5EC-6E26-2D41-9D15-E478695EECD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Lst>
  <p:hf hdr="0" ftr="0" dt="0"/>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400" dirty="0"/>
              <a:t>Spatial and Temporal Trends of Fine Particulate Matter in Western Oregon</a:t>
            </a:r>
          </a:p>
        </p:txBody>
      </p:sp>
      <p:sp>
        <p:nvSpPr>
          <p:cNvPr id="3" name="Subtitle 2"/>
          <p:cNvSpPr>
            <a:spLocks noGrp="1"/>
          </p:cNvSpPr>
          <p:nvPr>
            <p:ph type="subTitle" idx="1"/>
          </p:nvPr>
        </p:nvSpPr>
        <p:spPr/>
        <p:txBody>
          <a:bodyPr/>
          <a:lstStyle/>
          <a:p>
            <a:r>
              <a:rPr lang="en-US" dirty="0" smtClean="0"/>
              <a:t>Makoto Kelp</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1</a:t>
            </a:fld>
            <a:endParaRPr lang="en-US"/>
          </a:p>
        </p:txBody>
      </p:sp>
    </p:spTree>
    <p:extLst>
      <p:ext uri="{BB962C8B-B14F-4D97-AF65-F5344CB8AC3E}">
        <p14:creationId xmlns:p14="http://schemas.microsoft.com/office/powerpoint/2010/main" val="13971668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68478"/>
            <a:ext cx="6508377" cy="1143000"/>
          </a:xfrm>
        </p:spPr>
        <p:txBody>
          <a:bodyPr/>
          <a:lstStyle/>
          <a:p>
            <a:r>
              <a:rPr lang="en-US" dirty="0" smtClean="0"/>
              <a:t>Winter 2013</a:t>
            </a:r>
            <a:endParaRPr lang="en-US" dirty="0"/>
          </a:p>
        </p:txBody>
      </p:sp>
      <p:pic>
        <p:nvPicPr>
          <p:cNvPr id="4" name="Content Placeholder 3" descr="Screen Shot 2015-05-09 at 9.27.37 PM.png"/>
          <p:cNvPicPr>
            <a:picLocks noGrp="1" noChangeAspect="1"/>
          </p:cNvPicPr>
          <p:nvPr>
            <p:ph idx="1"/>
          </p:nvPr>
        </p:nvPicPr>
        <p:blipFill>
          <a:blip r:embed="rId3">
            <a:extLst>
              <a:ext uri="{28A0092B-C50C-407E-A947-70E740481C1C}">
                <a14:useLocalDpi xmlns:a14="http://schemas.microsoft.com/office/drawing/2010/main" val="0"/>
              </a:ext>
            </a:extLst>
          </a:blip>
          <a:srcRect t="-747" b="-747"/>
          <a:stretch>
            <a:fillRect/>
          </a:stretch>
        </p:blipFill>
        <p:spPr>
          <a:xfrm>
            <a:off x="0" y="1016001"/>
            <a:ext cx="8904111" cy="5561718"/>
          </a:xfrm>
        </p:spPr>
      </p:pic>
      <p:sp>
        <p:nvSpPr>
          <p:cNvPr id="6" name="Slide Number Placeholder 5"/>
          <p:cNvSpPr>
            <a:spLocks noGrp="1"/>
          </p:cNvSpPr>
          <p:nvPr>
            <p:ph type="sldNum" sz="quarter" idx="12"/>
          </p:nvPr>
        </p:nvSpPr>
        <p:spPr/>
        <p:txBody>
          <a:bodyPr/>
          <a:lstStyle/>
          <a:p>
            <a:fld id="{DBE7A5EC-6E26-2D41-9D15-E478695EECD3}" type="slidenum">
              <a:rPr lang="en-US" smtClean="0"/>
              <a:t>10</a:t>
            </a:fld>
            <a:endParaRPr lang="en-US"/>
          </a:p>
        </p:txBody>
      </p:sp>
    </p:spTree>
    <p:extLst>
      <p:ext uri="{BB962C8B-B14F-4D97-AF65-F5344CB8AC3E}">
        <p14:creationId xmlns:p14="http://schemas.microsoft.com/office/powerpoint/2010/main" val="402067091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58422"/>
            <a:ext cx="6508377" cy="1143000"/>
          </a:xfrm>
        </p:spPr>
        <p:txBody>
          <a:bodyPr/>
          <a:lstStyle/>
          <a:p>
            <a:r>
              <a:rPr lang="en-US" dirty="0" smtClean="0"/>
              <a:t>Spring 2013</a:t>
            </a:r>
            <a:endParaRPr lang="en-US" dirty="0"/>
          </a:p>
        </p:txBody>
      </p:sp>
      <p:pic>
        <p:nvPicPr>
          <p:cNvPr id="4" name="Content Placeholder 3" descr="Screen Shot 2015-05-09 at 9.29.21 PM.png"/>
          <p:cNvPicPr>
            <a:picLocks noGrp="1" noChangeAspect="1"/>
          </p:cNvPicPr>
          <p:nvPr>
            <p:ph idx="1"/>
          </p:nvPr>
        </p:nvPicPr>
        <p:blipFill>
          <a:blip r:embed="rId3">
            <a:extLst>
              <a:ext uri="{28A0092B-C50C-407E-A947-70E740481C1C}">
                <a14:useLocalDpi xmlns:a14="http://schemas.microsoft.com/office/drawing/2010/main" val="0"/>
              </a:ext>
            </a:extLst>
          </a:blip>
          <a:srcRect t="-432" b="-432"/>
          <a:stretch>
            <a:fillRect/>
          </a:stretch>
        </p:blipFill>
        <p:spPr>
          <a:xfrm>
            <a:off x="0" y="784578"/>
            <a:ext cx="8876871" cy="5341585"/>
          </a:xfrm>
        </p:spPr>
      </p:pic>
      <p:sp>
        <p:nvSpPr>
          <p:cNvPr id="6" name="Slide Number Placeholder 5"/>
          <p:cNvSpPr>
            <a:spLocks noGrp="1"/>
          </p:cNvSpPr>
          <p:nvPr>
            <p:ph type="sldNum" sz="quarter" idx="12"/>
          </p:nvPr>
        </p:nvSpPr>
        <p:spPr/>
        <p:txBody>
          <a:bodyPr/>
          <a:lstStyle/>
          <a:p>
            <a:fld id="{DBE7A5EC-6E26-2D41-9D15-E478695EECD3}" type="slidenum">
              <a:rPr lang="en-US" smtClean="0"/>
              <a:t>11</a:t>
            </a:fld>
            <a:endParaRPr lang="en-US"/>
          </a:p>
        </p:txBody>
      </p:sp>
    </p:spTree>
    <p:extLst>
      <p:ext uri="{BB962C8B-B14F-4D97-AF65-F5344CB8AC3E}">
        <p14:creationId xmlns:p14="http://schemas.microsoft.com/office/powerpoint/2010/main" val="7812757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93885"/>
            <a:ext cx="6508377" cy="1143000"/>
          </a:xfrm>
        </p:spPr>
        <p:txBody>
          <a:bodyPr/>
          <a:lstStyle/>
          <a:p>
            <a:r>
              <a:rPr lang="en-US" dirty="0" smtClean="0"/>
              <a:t>Summer 2013</a:t>
            </a:r>
            <a:endParaRPr lang="en-US" dirty="0"/>
          </a:p>
        </p:txBody>
      </p:sp>
      <p:pic>
        <p:nvPicPr>
          <p:cNvPr id="4" name="Content Placeholder 3" descr="Screen Shot 2015-05-09 at 10.50.23 PM.png"/>
          <p:cNvPicPr>
            <a:picLocks noGrp="1" noChangeAspect="1"/>
          </p:cNvPicPr>
          <p:nvPr>
            <p:ph idx="1"/>
          </p:nvPr>
        </p:nvPicPr>
        <p:blipFill>
          <a:blip r:embed="rId3">
            <a:extLst>
              <a:ext uri="{28A0092B-C50C-407E-A947-70E740481C1C}">
                <a14:useLocalDpi xmlns:a14="http://schemas.microsoft.com/office/drawing/2010/main" val="0"/>
              </a:ext>
            </a:extLst>
          </a:blip>
          <a:srcRect t="-328" b="-328"/>
          <a:stretch>
            <a:fillRect/>
          </a:stretch>
        </p:blipFill>
        <p:spPr>
          <a:xfrm>
            <a:off x="14111" y="1044222"/>
            <a:ext cx="8864266" cy="5334000"/>
          </a:xfrm>
        </p:spPr>
      </p:pic>
      <p:sp>
        <p:nvSpPr>
          <p:cNvPr id="6" name="Slide Number Placeholder 5"/>
          <p:cNvSpPr>
            <a:spLocks noGrp="1"/>
          </p:cNvSpPr>
          <p:nvPr>
            <p:ph type="sldNum" sz="quarter" idx="12"/>
          </p:nvPr>
        </p:nvSpPr>
        <p:spPr/>
        <p:txBody>
          <a:bodyPr/>
          <a:lstStyle/>
          <a:p>
            <a:fld id="{DBE7A5EC-6E26-2D41-9D15-E478695EECD3}" type="slidenum">
              <a:rPr lang="en-US" smtClean="0"/>
              <a:t>12</a:t>
            </a:fld>
            <a:endParaRPr lang="en-US"/>
          </a:p>
        </p:txBody>
      </p:sp>
    </p:spTree>
    <p:extLst>
      <p:ext uri="{BB962C8B-B14F-4D97-AF65-F5344CB8AC3E}">
        <p14:creationId xmlns:p14="http://schemas.microsoft.com/office/powerpoint/2010/main" val="12222814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37441"/>
            <a:ext cx="6508377" cy="1143000"/>
          </a:xfrm>
        </p:spPr>
        <p:txBody>
          <a:bodyPr/>
          <a:lstStyle/>
          <a:p>
            <a:r>
              <a:rPr lang="en-US" dirty="0" smtClean="0"/>
              <a:t>Fall 2013</a:t>
            </a:r>
            <a:endParaRPr lang="en-US" dirty="0"/>
          </a:p>
        </p:txBody>
      </p:sp>
      <p:pic>
        <p:nvPicPr>
          <p:cNvPr id="4" name="Content Placeholder 3" descr="Screen Shot 2015-05-09 at 10.51.33 PM.png"/>
          <p:cNvPicPr>
            <a:picLocks noGrp="1" noChangeAspect="1"/>
          </p:cNvPicPr>
          <p:nvPr>
            <p:ph idx="1"/>
          </p:nvPr>
        </p:nvPicPr>
        <p:blipFill>
          <a:blip r:embed="rId3">
            <a:extLst>
              <a:ext uri="{28A0092B-C50C-407E-A947-70E740481C1C}">
                <a14:useLocalDpi xmlns:a14="http://schemas.microsoft.com/office/drawing/2010/main" val="0"/>
              </a:ext>
            </a:extLst>
          </a:blip>
          <a:srcRect t="-419" b="-419"/>
          <a:stretch>
            <a:fillRect/>
          </a:stretch>
        </p:blipFill>
        <p:spPr>
          <a:xfrm>
            <a:off x="245533" y="931334"/>
            <a:ext cx="8632988" cy="5194830"/>
          </a:xfrm>
        </p:spPr>
      </p:pic>
      <p:sp>
        <p:nvSpPr>
          <p:cNvPr id="6" name="Slide Number Placeholder 5"/>
          <p:cNvSpPr>
            <a:spLocks noGrp="1"/>
          </p:cNvSpPr>
          <p:nvPr>
            <p:ph type="sldNum" sz="quarter" idx="12"/>
          </p:nvPr>
        </p:nvSpPr>
        <p:spPr/>
        <p:txBody>
          <a:bodyPr/>
          <a:lstStyle/>
          <a:p>
            <a:fld id="{DBE7A5EC-6E26-2D41-9D15-E478695EECD3}" type="slidenum">
              <a:rPr lang="en-US" smtClean="0"/>
              <a:t>13</a:t>
            </a:fld>
            <a:endParaRPr lang="en-US"/>
          </a:p>
        </p:txBody>
      </p:sp>
    </p:spTree>
    <p:extLst>
      <p:ext uri="{BB962C8B-B14F-4D97-AF65-F5344CB8AC3E}">
        <p14:creationId xmlns:p14="http://schemas.microsoft.com/office/powerpoint/2010/main" val="335062113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93889"/>
            <a:ext cx="6668912" cy="1563511"/>
          </a:xfrm>
        </p:spPr>
        <p:txBody>
          <a:bodyPr/>
          <a:lstStyle/>
          <a:p>
            <a:r>
              <a:rPr lang="en-US" dirty="0" smtClean="0"/>
              <a:t>Seasonal Mean Concentrations</a:t>
            </a:r>
            <a:endParaRPr lang="en-US" dirty="0"/>
          </a:p>
        </p:txBody>
      </p:sp>
      <p:pic>
        <p:nvPicPr>
          <p:cNvPr id="4" name="Content Placeholder 3" descr="Screen Shot 2015-05-09 at 10.56.34 PM.png"/>
          <p:cNvPicPr>
            <a:picLocks noGrp="1" noChangeAspect="1"/>
          </p:cNvPicPr>
          <p:nvPr>
            <p:ph idx="1"/>
          </p:nvPr>
        </p:nvPicPr>
        <p:blipFill>
          <a:blip r:embed="rId2">
            <a:extLst>
              <a:ext uri="{28A0092B-C50C-407E-A947-70E740481C1C}">
                <a14:useLocalDpi xmlns:a14="http://schemas.microsoft.com/office/drawing/2010/main" val="0"/>
              </a:ext>
            </a:extLst>
          </a:blip>
          <a:srcRect t="-18120" b="-18120"/>
          <a:stretch>
            <a:fillRect/>
          </a:stretch>
        </p:blipFill>
        <p:spPr>
          <a:xfrm>
            <a:off x="118532" y="1368778"/>
            <a:ext cx="8750239" cy="5265385"/>
          </a:xfrm>
        </p:spPr>
      </p:pic>
      <p:sp>
        <p:nvSpPr>
          <p:cNvPr id="5" name="TextBox 4"/>
          <p:cNvSpPr txBox="1"/>
          <p:nvPr/>
        </p:nvSpPr>
        <p:spPr>
          <a:xfrm>
            <a:off x="395111" y="5968999"/>
            <a:ext cx="4092222" cy="646331"/>
          </a:xfrm>
          <a:prstGeom prst="rect">
            <a:avLst/>
          </a:prstGeom>
          <a:noFill/>
        </p:spPr>
        <p:txBody>
          <a:bodyPr wrap="square" rtlCol="0">
            <a:spAutoFit/>
          </a:bodyPr>
          <a:lstStyle/>
          <a:p>
            <a:r>
              <a:rPr lang="en-US" dirty="0" smtClean="0"/>
              <a:t>Use Portland as a Comparison! </a:t>
            </a:r>
          </a:p>
          <a:p>
            <a:r>
              <a:rPr lang="en-US" dirty="0" smtClean="0"/>
              <a:t>“Ceiling” and Proximity</a:t>
            </a:r>
            <a:endParaRPr lang="en-US" dirty="0"/>
          </a:p>
        </p:txBody>
      </p:sp>
      <p:sp>
        <p:nvSpPr>
          <p:cNvPr id="7" name="Slide Number Placeholder 6"/>
          <p:cNvSpPr>
            <a:spLocks noGrp="1"/>
          </p:cNvSpPr>
          <p:nvPr>
            <p:ph type="sldNum" sz="quarter" idx="12"/>
          </p:nvPr>
        </p:nvSpPr>
        <p:spPr/>
        <p:txBody>
          <a:bodyPr/>
          <a:lstStyle/>
          <a:p>
            <a:fld id="{DBE7A5EC-6E26-2D41-9D15-E478695EECD3}" type="slidenum">
              <a:rPr lang="en-US" smtClean="0"/>
              <a:t>14</a:t>
            </a:fld>
            <a:endParaRPr lang="en-US"/>
          </a:p>
        </p:txBody>
      </p:sp>
    </p:spTree>
    <p:extLst>
      <p:ext uri="{BB962C8B-B14F-4D97-AF65-F5344CB8AC3E}">
        <p14:creationId xmlns:p14="http://schemas.microsoft.com/office/powerpoint/2010/main" val="266769522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0622"/>
            <a:ext cx="6508377" cy="1143000"/>
          </a:xfrm>
        </p:spPr>
        <p:txBody>
          <a:bodyPr/>
          <a:lstStyle/>
          <a:p>
            <a:r>
              <a:rPr lang="en-US" dirty="0" smtClean="0"/>
              <a:t>Temporal Variations: Lafayette </a:t>
            </a:r>
            <a:endParaRPr lang="en-US" dirty="0"/>
          </a:p>
        </p:txBody>
      </p:sp>
      <p:pic>
        <p:nvPicPr>
          <p:cNvPr id="8" name="Content Placeholder 7" descr="Screen Shot 2015-05-09 at 11.11.07 PM.png"/>
          <p:cNvPicPr>
            <a:picLocks noGrp="1" noChangeAspect="1"/>
          </p:cNvPicPr>
          <p:nvPr>
            <p:ph idx="1"/>
          </p:nvPr>
        </p:nvPicPr>
        <p:blipFill>
          <a:blip r:embed="rId3">
            <a:extLst>
              <a:ext uri="{28A0092B-C50C-407E-A947-70E740481C1C}">
                <a14:useLocalDpi xmlns:a14="http://schemas.microsoft.com/office/drawing/2010/main" val="0"/>
              </a:ext>
            </a:extLst>
          </a:blip>
          <a:srcRect l="-1924" r="-1924"/>
          <a:stretch>
            <a:fillRect/>
          </a:stretch>
        </p:blipFill>
        <p:spPr>
          <a:xfrm>
            <a:off x="428977" y="1316786"/>
            <a:ext cx="8602134" cy="5176264"/>
          </a:xfrm>
        </p:spPr>
      </p:pic>
      <p:sp>
        <p:nvSpPr>
          <p:cNvPr id="10" name="Slide Number Placeholder 9"/>
          <p:cNvSpPr>
            <a:spLocks noGrp="1"/>
          </p:cNvSpPr>
          <p:nvPr>
            <p:ph type="sldNum" sz="quarter" idx="12"/>
          </p:nvPr>
        </p:nvSpPr>
        <p:spPr/>
        <p:txBody>
          <a:bodyPr/>
          <a:lstStyle/>
          <a:p>
            <a:fld id="{DBE7A5EC-6E26-2D41-9D15-E478695EECD3}" type="slidenum">
              <a:rPr lang="en-US" smtClean="0"/>
              <a:t>15</a:t>
            </a:fld>
            <a:endParaRPr lang="en-US"/>
          </a:p>
        </p:txBody>
      </p:sp>
    </p:spTree>
    <p:extLst>
      <p:ext uri="{BB962C8B-B14F-4D97-AF65-F5344CB8AC3E}">
        <p14:creationId xmlns:p14="http://schemas.microsoft.com/office/powerpoint/2010/main" val="193489374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5956"/>
            <a:ext cx="6508377" cy="1143000"/>
          </a:xfrm>
        </p:spPr>
        <p:txBody>
          <a:bodyPr/>
          <a:lstStyle/>
          <a:p>
            <a:r>
              <a:rPr lang="en-US" dirty="0" smtClean="0"/>
              <a:t>What Happened Here?</a:t>
            </a:r>
            <a:br>
              <a:rPr lang="en-US" dirty="0" smtClean="0"/>
            </a:br>
            <a:r>
              <a:rPr lang="en-US" sz="2400" dirty="0" smtClean="0"/>
              <a:t>A lesson in Exploratory Data Analysis </a:t>
            </a:r>
            <a:endParaRPr lang="en-US" sz="2400" dirty="0"/>
          </a:p>
        </p:txBody>
      </p:sp>
      <p:pic>
        <p:nvPicPr>
          <p:cNvPr id="4" name="Content Placeholder 3" descr="Screen Shot 2015-05-09 at 11.14.01 PM.png"/>
          <p:cNvPicPr>
            <a:picLocks noGrp="1" noChangeAspect="1"/>
          </p:cNvPicPr>
          <p:nvPr>
            <p:ph idx="1"/>
          </p:nvPr>
        </p:nvPicPr>
        <p:blipFill>
          <a:blip r:embed="rId3">
            <a:extLst>
              <a:ext uri="{28A0092B-C50C-407E-A947-70E740481C1C}">
                <a14:useLocalDpi xmlns:a14="http://schemas.microsoft.com/office/drawing/2010/main" val="0"/>
              </a:ext>
            </a:extLst>
          </a:blip>
          <a:srcRect l="-1967" r="-1967"/>
          <a:stretch>
            <a:fillRect/>
          </a:stretch>
        </p:blipFill>
        <p:spPr>
          <a:xfrm>
            <a:off x="400755" y="1326442"/>
            <a:ext cx="8632987" cy="5194830"/>
          </a:xfrm>
        </p:spPr>
      </p:pic>
      <p:sp>
        <p:nvSpPr>
          <p:cNvPr id="6" name="Slide Number Placeholder 5"/>
          <p:cNvSpPr>
            <a:spLocks noGrp="1"/>
          </p:cNvSpPr>
          <p:nvPr>
            <p:ph type="sldNum" sz="quarter" idx="12"/>
          </p:nvPr>
        </p:nvSpPr>
        <p:spPr/>
        <p:txBody>
          <a:bodyPr/>
          <a:lstStyle/>
          <a:p>
            <a:fld id="{DBE7A5EC-6E26-2D41-9D15-E478695EECD3}" type="slidenum">
              <a:rPr lang="en-US" smtClean="0"/>
              <a:t>16</a:t>
            </a:fld>
            <a:endParaRPr lang="en-US"/>
          </a:p>
        </p:txBody>
      </p:sp>
      <p:sp>
        <p:nvSpPr>
          <p:cNvPr id="8" name="Oval 7"/>
          <p:cNvSpPr/>
          <p:nvPr/>
        </p:nvSpPr>
        <p:spPr>
          <a:xfrm>
            <a:off x="733778" y="3090333"/>
            <a:ext cx="2723444" cy="1778000"/>
          </a:xfrm>
          <a:prstGeom prst="ellipse">
            <a:avLst/>
          </a:prstGeom>
          <a:gradFill flip="none" rotWithShape="1">
            <a:gsLst>
              <a:gs pos="0">
                <a:schemeClr val="dk1">
                  <a:shade val="70000"/>
                  <a:satMod val="120000"/>
                  <a:alpha val="0"/>
                </a:schemeClr>
              </a:gs>
              <a:gs pos="35000">
                <a:schemeClr val="dk1">
                  <a:shade val="100000"/>
                  <a:satMod val="150000"/>
                  <a:alpha val="0"/>
                </a:schemeClr>
              </a:gs>
              <a:gs pos="70000">
                <a:schemeClr val="dk1">
                  <a:tint val="100000"/>
                  <a:shade val="100000"/>
                  <a:satMod val="200000"/>
                  <a:greenMod val="100000"/>
                  <a:alpha val="0"/>
                </a:schemeClr>
              </a:gs>
              <a:gs pos="100000">
                <a:schemeClr val="dk1">
                  <a:tint val="100000"/>
                  <a:shade val="100000"/>
                  <a:satMod val="250000"/>
                  <a:greenMod val="100000"/>
                  <a:alpha val="0"/>
                </a:schemeClr>
              </a:gs>
            </a:gsLst>
            <a:lin ang="16200000" scaled="1"/>
            <a:tileRect/>
          </a:gra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Down Arrow 8"/>
          <p:cNvSpPr/>
          <p:nvPr/>
        </p:nvSpPr>
        <p:spPr>
          <a:xfrm>
            <a:off x="8256494" y="1354666"/>
            <a:ext cx="338667" cy="39511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22560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89652"/>
            <a:ext cx="6508377" cy="1143000"/>
          </a:xfrm>
        </p:spPr>
        <p:txBody>
          <a:bodyPr/>
          <a:lstStyle/>
          <a:p>
            <a:r>
              <a:rPr lang="en-US" dirty="0" smtClean="0"/>
              <a:t>That’s Better</a:t>
            </a:r>
            <a:endParaRPr lang="en-US" dirty="0"/>
          </a:p>
        </p:txBody>
      </p:sp>
      <p:pic>
        <p:nvPicPr>
          <p:cNvPr id="4" name="Content Placeholder 3" descr="Screen Shot 2015-05-09 at 11.25.07 PM.png"/>
          <p:cNvPicPr>
            <a:picLocks noGrp="1" noChangeAspect="1"/>
          </p:cNvPicPr>
          <p:nvPr>
            <p:ph idx="1"/>
          </p:nvPr>
        </p:nvPicPr>
        <p:blipFill>
          <a:blip r:embed="rId3">
            <a:extLst>
              <a:ext uri="{28A0092B-C50C-407E-A947-70E740481C1C}">
                <a14:useLocalDpi xmlns:a14="http://schemas.microsoft.com/office/drawing/2010/main" val="0"/>
              </a:ext>
            </a:extLst>
          </a:blip>
          <a:srcRect l="-2072" r="-2072"/>
          <a:stretch>
            <a:fillRect/>
          </a:stretch>
        </p:blipFill>
        <p:spPr>
          <a:xfrm>
            <a:off x="202471" y="959556"/>
            <a:ext cx="8840814" cy="5319888"/>
          </a:xfrm>
        </p:spPr>
      </p:pic>
      <p:sp>
        <p:nvSpPr>
          <p:cNvPr id="6" name="Slide Number Placeholder 5"/>
          <p:cNvSpPr>
            <a:spLocks noGrp="1"/>
          </p:cNvSpPr>
          <p:nvPr>
            <p:ph type="sldNum" sz="quarter" idx="12"/>
          </p:nvPr>
        </p:nvSpPr>
        <p:spPr/>
        <p:txBody>
          <a:bodyPr/>
          <a:lstStyle/>
          <a:p>
            <a:fld id="{DBE7A5EC-6E26-2D41-9D15-E478695EECD3}" type="slidenum">
              <a:rPr lang="en-US" smtClean="0"/>
              <a:t>17</a:t>
            </a:fld>
            <a:endParaRPr lang="en-US"/>
          </a:p>
        </p:txBody>
      </p:sp>
      <p:sp>
        <p:nvSpPr>
          <p:cNvPr id="7" name="Oval 6"/>
          <p:cNvSpPr/>
          <p:nvPr/>
        </p:nvSpPr>
        <p:spPr>
          <a:xfrm>
            <a:off x="733778" y="2864555"/>
            <a:ext cx="2723444" cy="1778000"/>
          </a:xfrm>
          <a:prstGeom prst="ellipse">
            <a:avLst/>
          </a:prstGeom>
          <a:gradFill flip="none" rotWithShape="1">
            <a:gsLst>
              <a:gs pos="0">
                <a:schemeClr val="dk1">
                  <a:shade val="70000"/>
                  <a:satMod val="120000"/>
                  <a:alpha val="0"/>
                </a:schemeClr>
              </a:gs>
              <a:gs pos="35000">
                <a:schemeClr val="dk1">
                  <a:shade val="100000"/>
                  <a:satMod val="150000"/>
                  <a:alpha val="0"/>
                </a:schemeClr>
              </a:gs>
              <a:gs pos="70000">
                <a:schemeClr val="dk1">
                  <a:tint val="100000"/>
                  <a:shade val="100000"/>
                  <a:satMod val="200000"/>
                  <a:greenMod val="100000"/>
                  <a:alpha val="0"/>
                </a:schemeClr>
              </a:gs>
              <a:gs pos="100000">
                <a:schemeClr val="dk1">
                  <a:tint val="100000"/>
                  <a:shade val="100000"/>
                  <a:satMod val="250000"/>
                  <a:greenMod val="100000"/>
                  <a:alpha val="0"/>
                </a:schemeClr>
              </a:gs>
            </a:gsLst>
            <a:lin ang="16200000" scaled="1"/>
            <a:tileRect/>
          </a:gra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25692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65663"/>
            <a:ext cx="6508377" cy="1143000"/>
          </a:xfrm>
        </p:spPr>
        <p:txBody>
          <a:bodyPr/>
          <a:lstStyle/>
          <a:p>
            <a:r>
              <a:rPr lang="en-US" sz="2400" dirty="0" smtClean="0"/>
              <a:t>Map of Western Oregon Summer 2013</a:t>
            </a:r>
            <a:endParaRPr lang="en-US" sz="2400" dirty="0"/>
          </a:p>
        </p:txBody>
      </p:sp>
      <p:pic>
        <p:nvPicPr>
          <p:cNvPr id="6" name="Content Placeholder 5" descr="Screen Shot 2015-05-09 at 11.32.32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449" r="668"/>
          <a:stretch/>
        </p:blipFill>
        <p:spPr>
          <a:xfrm>
            <a:off x="197554" y="649115"/>
            <a:ext cx="6321779" cy="6270242"/>
          </a:xfrm>
        </p:spPr>
      </p:pic>
      <p:sp>
        <p:nvSpPr>
          <p:cNvPr id="5" name="Slide Number Placeholder 4"/>
          <p:cNvSpPr>
            <a:spLocks noGrp="1"/>
          </p:cNvSpPr>
          <p:nvPr>
            <p:ph type="sldNum" sz="quarter" idx="12"/>
          </p:nvPr>
        </p:nvSpPr>
        <p:spPr/>
        <p:txBody>
          <a:bodyPr/>
          <a:lstStyle/>
          <a:p>
            <a:fld id="{DBE7A5EC-6E26-2D41-9D15-E478695EECD3}" type="slidenum">
              <a:rPr lang="en-US" smtClean="0"/>
              <a:t>18</a:t>
            </a:fld>
            <a:endParaRPr lang="en-US"/>
          </a:p>
        </p:txBody>
      </p:sp>
    </p:spTree>
    <p:extLst>
      <p:ext uri="{BB962C8B-B14F-4D97-AF65-F5344CB8AC3E}">
        <p14:creationId xmlns:p14="http://schemas.microsoft.com/office/powerpoint/2010/main" val="18561546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20884"/>
            <a:ext cx="6508377" cy="1143000"/>
          </a:xfrm>
        </p:spPr>
        <p:txBody>
          <a:bodyPr/>
          <a:lstStyle/>
          <a:p>
            <a:r>
              <a:rPr lang="en-US" sz="2400" dirty="0"/>
              <a:t>Map of Western Oregon </a:t>
            </a:r>
            <a:r>
              <a:rPr lang="en-US" sz="2400" dirty="0" smtClean="0"/>
              <a:t>Winter </a:t>
            </a:r>
            <a:r>
              <a:rPr lang="en-US" sz="2400" dirty="0"/>
              <a:t>2013</a:t>
            </a:r>
          </a:p>
        </p:txBody>
      </p:sp>
      <p:pic>
        <p:nvPicPr>
          <p:cNvPr id="5" name="Content Placeholder 4" descr="Screen Shot 2015-05-09 at 11.34.33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52" r="-1090"/>
          <a:stretch/>
        </p:blipFill>
        <p:spPr>
          <a:xfrm>
            <a:off x="457198" y="726141"/>
            <a:ext cx="6305749" cy="5972976"/>
          </a:xfrm>
        </p:spPr>
      </p:pic>
      <p:sp>
        <p:nvSpPr>
          <p:cNvPr id="4" name="Slide Number Placeholder 3"/>
          <p:cNvSpPr>
            <a:spLocks noGrp="1"/>
          </p:cNvSpPr>
          <p:nvPr>
            <p:ph type="sldNum" sz="quarter" idx="12"/>
          </p:nvPr>
        </p:nvSpPr>
        <p:spPr/>
        <p:txBody>
          <a:bodyPr/>
          <a:lstStyle/>
          <a:p>
            <a:fld id="{DBE7A5EC-6E26-2D41-9D15-E478695EECD3}" type="slidenum">
              <a:rPr lang="en-US" smtClean="0"/>
              <a:t>19</a:t>
            </a:fld>
            <a:endParaRPr lang="en-US"/>
          </a:p>
        </p:txBody>
      </p:sp>
    </p:spTree>
    <p:extLst>
      <p:ext uri="{BB962C8B-B14F-4D97-AF65-F5344CB8AC3E}">
        <p14:creationId xmlns:p14="http://schemas.microsoft.com/office/powerpoint/2010/main" val="39097132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srcRect l="-1961" r="-1961"/>
          <a:stretch>
            <a:fillRect/>
          </a:stretch>
        </p:blipFill>
        <p:spPr>
          <a:xfrm>
            <a:off x="-1790937" y="-111727"/>
            <a:ext cx="11582587" cy="6969727"/>
          </a:xfrm>
        </p:spPr>
      </p:pic>
      <p:sp>
        <p:nvSpPr>
          <p:cNvPr id="4" name="Slide Number Placeholder 3"/>
          <p:cNvSpPr>
            <a:spLocks noGrp="1"/>
          </p:cNvSpPr>
          <p:nvPr>
            <p:ph type="sldNum" sz="quarter" idx="12"/>
          </p:nvPr>
        </p:nvSpPr>
        <p:spPr/>
        <p:txBody>
          <a:bodyPr/>
          <a:lstStyle/>
          <a:p>
            <a:fld id="{DBE7A5EC-6E26-2D41-9D15-E478695EECD3}" type="slidenum">
              <a:rPr lang="en-US" smtClean="0"/>
              <a:t>2</a:t>
            </a:fld>
            <a:endParaRPr lang="en-US"/>
          </a:p>
        </p:txBody>
      </p:sp>
    </p:spTree>
    <p:extLst>
      <p:ext uri="{BB962C8B-B14F-4D97-AF65-F5344CB8AC3E}">
        <p14:creationId xmlns:p14="http://schemas.microsoft.com/office/powerpoint/2010/main" val="170190182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03200"/>
            <a:ext cx="6508377" cy="1143000"/>
          </a:xfrm>
        </p:spPr>
        <p:txBody>
          <a:bodyPr/>
          <a:lstStyle/>
          <a:p>
            <a:r>
              <a:rPr lang="en-US" dirty="0" smtClean="0"/>
              <a:t>2013 Seasonal Comparison</a:t>
            </a:r>
            <a:endParaRPr lang="en-US" dirty="0"/>
          </a:p>
        </p:txBody>
      </p:sp>
      <p:pic>
        <p:nvPicPr>
          <p:cNvPr id="5" name="Content Placeholder 4" descr="Screen Shot 2015-05-09 at 11.35.47 PM.png"/>
          <p:cNvPicPr>
            <a:picLocks noGrp="1" noChangeAspect="1"/>
          </p:cNvPicPr>
          <p:nvPr>
            <p:ph idx="1"/>
          </p:nvPr>
        </p:nvPicPr>
        <p:blipFill>
          <a:blip r:embed="rId3">
            <a:extLst>
              <a:ext uri="{28A0092B-C50C-407E-A947-70E740481C1C}">
                <a14:useLocalDpi xmlns:a14="http://schemas.microsoft.com/office/drawing/2010/main" val="0"/>
              </a:ext>
            </a:extLst>
          </a:blip>
          <a:srcRect t="-9921" b="-9921"/>
          <a:stretch>
            <a:fillRect/>
          </a:stretch>
        </p:blipFill>
        <p:spPr>
          <a:xfrm>
            <a:off x="-210984" y="726141"/>
            <a:ext cx="9329052" cy="5613681"/>
          </a:xfrm>
        </p:spPr>
      </p:pic>
      <p:sp>
        <p:nvSpPr>
          <p:cNvPr id="4" name="Slide Number Placeholder 3"/>
          <p:cNvSpPr>
            <a:spLocks noGrp="1"/>
          </p:cNvSpPr>
          <p:nvPr>
            <p:ph type="sldNum" sz="quarter" idx="12"/>
          </p:nvPr>
        </p:nvSpPr>
        <p:spPr/>
        <p:txBody>
          <a:bodyPr/>
          <a:lstStyle/>
          <a:p>
            <a:fld id="{DBE7A5EC-6E26-2D41-9D15-E478695EECD3}" type="slidenum">
              <a:rPr lang="en-US" smtClean="0"/>
              <a:t>20</a:t>
            </a:fld>
            <a:endParaRPr lang="en-US"/>
          </a:p>
        </p:txBody>
      </p:sp>
    </p:spTree>
    <p:extLst>
      <p:ext uri="{BB962C8B-B14F-4D97-AF65-F5344CB8AC3E}">
        <p14:creationId xmlns:p14="http://schemas.microsoft.com/office/powerpoint/2010/main" val="39192025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52132"/>
            <a:ext cx="6508377" cy="1143000"/>
          </a:xfrm>
        </p:spPr>
        <p:txBody>
          <a:bodyPr/>
          <a:lstStyle/>
          <a:p>
            <a:r>
              <a:rPr lang="en-US" dirty="0" smtClean="0"/>
              <a:t>Portland 2014 Comparison</a:t>
            </a:r>
            <a:endParaRPr lang="en-US" dirty="0"/>
          </a:p>
        </p:txBody>
      </p:sp>
      <p:pic>
        <p:nvPicPr>
          <p:cNvPr id="5" name="Content Placeholder 4" descr="Screen Shot 2015-05-09 at 11.36.52 PM.png"/>
          <p:cNvPicPr>
            <a:picLocks noGrp="1" noChangeAspect="1"/>
          </p:cNvPicPr>
          <p:nvPr>
            <p:ph idx="1"/>
          </p:nvPr>
        </p:nvPicPr>
        <p:blipFill>
          <a:blip r:embed="rId3">
            <a:extLst>
              <a:ext uri="{28A0092B-C50C-407E-A947-70E740481C1C}">
                <a14:useLocalDpi xmlns:a14="http://schemas.microsoft.com/office/drawing/2010/main" val="0"/>
              </a:ext>
            </a:extLst>
          </a:blip>
          <a:srcRect t="-9470" b="-9470"/>
          <a:stretch>
            <a:fillRect/>
          </a:stretch>
        </p:blipFill>
        <p:spPr>
          <a:xfrm>
            <a:off x="-131691" y="726141"/>
            <a:ext cx="9219247" cy="5547607"/>
          </a:xfrm>
        </p:spPr>
      </p:pic>
      <p:sp>
        <p:nvSpPr>
          <p:cNvPr id="4" name="Slide Number Placeholder 3"/>
          <p:cNvSpPr>
            <a:spLocks noGrp="1"/>
          </p:cNvSpPr>
          <p:nvPr>
            <p:ph type="sldNum" sz="quarter" idx="12"/>
          </p:nvPr>
        </p:nvSpPr>
        <p:spPr/>
        <p:txBody>
          <a:bodyPr/>
          <a:lstStyle/>
          <a:p>
            <a:fld id="{DBE7A5EC-6E26-2D41-9D15-E478695EECD3}" type="slidenum">
              <a:rPr lang="en-US" smtClean="0"/>
              <a:t>21</a:t>
            </a:fld>
            <a:endParaRPr lang="en-US"/>
          </a:p>
        </p:txBody>
      </p:sp>
    </p:spTree>
    <p:extLst>
      <p:ext uri="{BB962C8B-B14F-4D97-AF65-F5344CB8AC3E}">
        <p14:creationId xmlns:p14="http://schemas.microsoft.com/office/powerpoint/2010/main" val="124027650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09799"/>
            <a:ext cx="6508377" cy="1143000"/>
          </a:xfrm>
        </p:spPr>
        <p:txBody>
          <a:bodyPr/>
          <a:lstStyle/>
          <a:p>
            <a:r>
              <a:rPr lang="en-US" sz="2400" dirty="0" smtClean="0"/>
              <a:t>Point Sources</a:t>
            </a:r>
            <a:endParaRPr lang="en-US" sz="2400" dirty="0"/>
          </a:p>
        </p:txBody>
      </p:sp>
      <p:sp>
        <p:nvSpPr>
          <p:cNvPr id="4" name="Slide Number Placeholder 3"/>
          <p:cNvSpPr>
            <a:spLocks noGrp="1"/>
          </p:cNvSpPr>
          <p:nvPr>
            <p:ph type="sldNum" sz="quarter" idx="12"/>
          </p:nvPr>
        </p:nvSpPr>
        <p:spPr/>
        <p:txBody>
          <a:bodyPr/>
          <a:lstStyle/>
          <a:p>
            <a:fld id="{DBE7A5EC-6E26-2D41-9D15-E478695EECD3}" type="slidenum">
              <a:rPr lang="en-US" smtClean="0"/>
              <a:t>22</a:t>
            </a:fld>
            <a:endParaRPr lang="en-US"/>
          </a:p>
        </p:txBody>
      </p:sp>
      <p:pic>
        <p:nvPicPr>
          <p:cNvPr id="5" name="Content Placeholder 3" descr="Screen Shot 2015-05-09 at 6.19.21 PM.png"/>
          <p:cNvPicPr>
            <a:picLocks noGrp="1" noChangeAspect="1"/>
          </p:cNvPicPr>
          <p:nvPr>
            <p:ph idx="1"/>
          </p:nvPr>
        </p:nvPicPr>
        <p:blipFill>
          <a:blip r:embed="rId3">
            <a:extLst>
              <a:ext uri="{28A0092B-C50C-407E-A947-70E740481C1C}">
                <a14:useLocalDpi xmlns:a14="http://schemas.microsoft.com/office/drawing/2010/main" val="0"/>
              </a:ext>
            </a:extLst>
          </a:blip>
          <a:srcRect t="-564" b="-564"/>
          <a:stretch>
            <a:fillRect/>
          </a:stretch>
        </p:blipFill>
        <p:spPr>
          <a:xfrm>
            <a:off x="336704" y="987778"/>
            <a:ext cx="8539185" cy="5138385"/>
          </a:xfrm>
        </p:spPr>
      </p:pic>
    </p:spTree>
    <p:extLst>
      <p:ext uri="{BB962C8B-B14F-4D97-AF65-F5344CB8AC3E}">
        <p14:creationId xmlns:p14="http://schemas.microsoft.com/office/powerpoint/2010/main" val="155158802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83819"/>
            <a:ext cx="6508377" cy="1143000"/>
          </a:xfrm>
        </p:spPr>
        <p:txBody>
          <a:bodyPr/>
          <a:lstStyle/>
          <a:p>
            <a:r>
              <a:rPr lang="en-US" dirty="0" smtClean="0"/>
              <a:t>Closer Look </a:t>
            </a:r>
            <a:endParaRPr lang="en-US" dirty="0"/>
          </a:p>
        </p:txBody>
      </p:sp>
      <p:sp>
        <p:nvSpPr>
          <p:cNvPr id="4" name="Slide Number Placeholder 3"/>
          <p:cNvSpPr>
            <a:spLocks noGrp="1"/>
          </p:cNvSpPr>
          <p:nvPr>
            <p:ph type="sldNum" sz="quarter" idx="12"/>
          </p:nvPr>
        </p:nvSpPr>
        <p:spPr/>
        <p:txBody>
          <a:bodyPr/>
          <a:lstStyle/>
          <a:p>
            <a:fld id="{DBE7A5EC-6E26-2D41-9D15-E478695EECD3}" type="slidenum">
              <a:rPr lang="en-US" smtClean="0"/>
              <a:t>23</a:t>
            </a:fld>
            <a:endParaRPr lang="en-US"/>
          </a:p>
        </p:txBody>
      </p:sp>
      <p:pic>
        <p:nvPicPr>
          <p:cNvPr id="7" name="Content Placeholder 6" descr="Screen Shot 2015-05-09 at 11.42.28 PM.png"/>
          <p:cNvPicPr>
            <a:picLocks noGrp="1" noChangeAspect="1"/>
          </p:cNvPicPr>
          <p:nvPr>
            <p:ph idx="1"/>
          </p:nvPr>
        </p:nvPicPr>
        <p:blipFill>
          <a:blip r:embed="rId3">
            <a:extLst>
              <a:ext uri="{28A0092B-C50C-407E-A947-70E740481C1C}">
                <a14:useLocalDpi xmlns:a14="http://schemas.microsoft.com/office/drawing/2010/main" val="0"/>
              </a:ext>
            </a:extLst>
          </a:blip>
          <a:srcRect l="-29197" r="-29197"/>
          <a:stretch>
            <a:fillRect/>
          </a:stretch>
        </p:blipFill>
        <p:spPr>
          <a:xfrm>
            <a:off x="0" y="1030112"/>
            <a:ext cx="8468834" cy="5096052"/>
          </a:xfrm>
        </p:spPr>
      </p:pic>
      <p:sp>
        <p:nvSpPr>
          <p:cNvPr id="8" name="TextBox 7"/>
          <p:cNvSpPr txBox="1"/>
          <p:nvPr/>
        </p:nvSpPr>
        <p:spPr>
          <a:xfrm>
            <a:off x="2070937" y="6126164"/>
            <a:ext cx="4894639" cy="369332"/>
          </a:xfrm>
          <a:prstGeom prst="rect">
            <a:avLst/>
          </a:prstGeom>
          <a:noFill/>
        </p:spPr>
        <p:txBody>
          <a:bodyPr wrap="none" rtlCol="0">
            <a:spAutoFit/>
          </a:bodyPr>
          <a:lstStyle/>
          <a:p>
            <a:r>
              <a:rPr lang="en-US" dirty="0" smtClean="0"/>
              <a:t>Monthly Average: 12.7897 micrograms/m3</a:t>
            </a:r>
            <a:endParaRPr lang="en-US" dirty="0"/>
          </a:p>
        </p:txBody>
      </p:sp>
      <p:sp>
        <p:nvSpPr>
          <p:cNvPr id="9" name="TextBox 8"/>
          <p:cNvSpPr txBox="1"/>
          <p:nvPr/>
        </p:nvSpPr>
        <p:spPr>
          <a:xfrm>
            <a:off x="3120240" y="1733593"/>
            <a:ext cx="2845663" cy="369332"/>
          </a:xfrm>
          <a:prstGeom prst="rect">
            <a:avLst/>
          </a:prstGeom>
          <a:noFill/>
        </p:spPr>
        <p:txBody>
          <a:bodyPr wrap="none" rtlCol="0">
            <a:spAutoFit/>
          </a:bodyPr>
          <a:lstStyle/>
          <a:p>
            <a:r>
              <a:rPr lang="en-US" dirty="0" smtClean="0"/>
              <a:t>42.0000 micrograms/m3</a:t>
            </a:r>
            <a:endParaRPr lang="en-US" dirty="0"/>
          </a:p>
        </p:txBody>
      </p:sp>
    </p:spTree>
    <p:extLst>
      <p:ext uri="{BB962C8B-B14F-4D97-AF65-F5344CB8AC3E}">
        <p14:creationId xmlns:p14="http://schemas.microsoft.com/office/powerpoint/2010/main" val="336654841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Screen Shot 2015-05-09 at 11.45.47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2254" r="6344"/>
          <a:stretch/>
        </p:blipFill>
        <p:spPr>
          <a:xfrm>
            <a:off x="189778" y="213719"/>
            <a:ext cx="6267820" cy="6312147"/>
          </a:xfrm>
        </p:spPr>
      </p:pic>
      <p:sp>
        <p:nvSpPr>
          <p:cNvPr id="4" name="Slide Number Placeholder 3"/>
          <p:cNvSpPr>
            <a:spLocks noGrp="1"/>
          </p:cNvSpPr>
          <p:nvPr>
            <p:ph type="sldNum" sz="quarter" idx="12"/>
          </p:nvPr>
        </p:nvSpPr>
        <p:spPr/>
        <p:txBody>
          <a:bodyPr/>
          <a:lstStyle/>
          <a:p>
            <a:fld id="{DBE7A5EC-6E26-2D41-9D15-E478695EECD3}" type="slidenum">
              <a:rPr lang="en-US" smtClean="0"/>
              <a:t>24</a:t>
            </a:fld>
            <a:endParaRPr lang="en-US"/>
          </a:p>
        </p:txBody>
      </p:sp>
      <p:sp>
        <p:nvSpPr>
          <p:cNvPr id="6" name="Oval 5"/>
          <p:cNvSpPr/>
          <p:nvPr/>
        </p:nvSpPr>
        <p:spPr>
          <a:xfrm>
            <a:off x="2379520" y="3299434"/>
            <a:ext cx="1503623" cy="350382"/>
          </a:xfrm>
          <a:prstGeom prst="ellipse">
            <a:avLst/>
          </a:prstGeom>
          <a:gradFill flip="none" rotWithShape="1">
            <a:gsLst>
              <a:gs pos="0">
                <a:schemeClr val="dk1">
                  <a:shade val="70000"/>
                  <a:satMod val="120000"/>
                  <a:alpha val="0"/>
                </a:schemeClr>
              </a:gs>
              <a:gs pos="35000">
                <a:schemeClr val="dk1">
                  <a:shade val="100000"/>
                  <a:satMod val="150000"/>
                  <a:alpha val="0"/>
                </a:schemeClr>
              </a:gs>
              <a:gs pos="70000">
                <a:schemeClr val="dk1">
                  <a:tint val="100000"/>
                  <a:shade val="100000"/>
                  <a:satMod val="200000"/>
                  <a:greenMod val="100000"/>
                  <a:alpha val="0"/>
                </a:schemeClr>
              </a:gs>
              <a:gs pos="100000">
                <a:schemeClr val="dk1">
                  <a:tint val="100000"/>
                  <a:shade val="100000"/>
                  <a:satMod val="250000"/>
                  <a:greenMod val="100000"/>
                  <a:alpha val="0"/>
                </a:schemeClr>
              </a:gs>
            </a:gsLst>
            <a:lin ang="16200000" scaled="1"/>
            <a:tileRect/>
          </a:gradFill>
          <a:ln w="57150" cmpd="sng">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 name="Oval 6"/>
          <p:cNvSpPr/>
          <p:nvPr/>
        </p:nvSpPr>
        <p:spPr>
          <a:xfrm>
            <a:off x="189778" y="6350675"/>
            <a:ext cx="1503623" cy="350382"/>
          </a:xfrm>
          <a:prstGeom prst="ellipse">
            <a:avLst/>
          </a:prstGeom>
          <a:gradFill flip="none" rotWithShape="1">
            <a:gsLst>
              <a:gs pos="0">
                <a:schemeClr val="dk1">
                  <a:shade val="70000"/>
                  <a:satMod val="120000"/>
                  <a:alpha val="0"/>
                </a:schemeClr>
              </a:gs>
              <a:gs pos="35000">
                <a:schemeClr val="dk1">
                  <a:shade val="100000"/>
                  <a:satMod val="150000"/>
                  <a:alpha val="0"/>
                </a:schemeClr>
              </a:gs>
              <a:gs pos="70000">
                <a:schemeClr val="dk1">
                  <a:tint val="100000"/>
                  <a:shade val="100000"/>
                  <a:satMod val="200000"/>
                  <a:greenMod val="100000"/>
                  <a:alpha val="0"/>
                </a:schemeClr>
              </a:gs>
              <a:gs pos="100000">
                <a:schemeClr val="dk1">
                  <a:tint val="100000"/>
                  <a:shade val="100000"/>
                  <a:satMod val="250000"/>
                  <a:greenMod val="100000"/>
                  <a:alpha val="0"/>
                </a:schemeClr>
              </a:gs>
            </a:gsLst>
            <a:lin ang="16200000" scaled="1"/>
            <a:tileRect/>
          </a:gradFill>
          <a:ln w="57150" cmpd="sng">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TextBox 7"/>
          <p:cNvSpPr txBox="1"/>
          <p:nvPr/>
        </p:nvSpPr>
        <p:spPr>
          <a:xfrm>
            <a:off x="6635758" y="3518420"/>
            <a:ext cx="2127242" cy="646331"/>
          </a:xfrm>
          <a:prstGeom prst="rect">
            <a:avLst/>
          </a:prstGeom>
          <a:noFill/>
        </p:spPr>
        <p:txBody>
          <a:bodyPr wrap="none" rtlCol="0">
            <a:spAutoFit/>
          </a:bodyPr>
          <a:lstStyle/>
          <a:p>
            <a:r>
              <a:rPr lang="en-US" dirty="0" smtClean="0"/>
              <a:t>Average = Green</a:t>
            </a:r>
          </a:p>
          <a:p>
            <a:r>
              <a:rPr lang="en-US" dirty="0" smtClean="0"/>
              <a:t>Peak = Orange</a:t>
            </a:r>
            <a:endParaRPr lang="en-US" dirty="0"/>
          </a:p>
        </p:txBody>
      </p:sp>
    </p:spTree>
    <p:extLst>
      <p:ext uri="{BB962C8B-B14F-4D97-AF65-F5344CB8AC3E}">
        <p14:creationId xmlns:p14="http://schemas.microsoft.com/office/powerpoint/2010/main" val="92357741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AQI </a:t>
            </a:r>
            <a:endParaRPr lang="en-US" dirty="0"/>
          </a:p>
        </p:txBody>
      </p:sp>
      <p:pic>
        <p:nvPicPr>
          <p:cNvPr id="5" name="Content Placeholder 4" descr="Screen Shot 2015-05-09 at 11.48.26 PM.png"/>
          <p:cNvPicPr>
            <a:picLocks noGrp="1" noChangeAspect="1"/>
          </p:cNvPicPr>
          <p:nvPr>
            <p:ph idx="1"/>
          </p:nvPr>
        </p:nvPicPr>
        <p:blipFill>
          <a:blip r:embed="rId2">
            <a:extLst>
              <a:ext uri="{28A0092B-C50C-407E-A947-70E740481C1C}">
                <a14:useLocalDpi xmlns:a14="http://schemas.microsoft.com/office/drawing/2010/main" val="0"/>
              </a:ext>
            </a:extLst>
          </a:blip>
          <a:srcRect t="-1123" b="-1123"/>
          <a:stretch>
            <a:fillRect/>
          </a:stretch>
        </p:blipFill>
        <p:spPr>
          <a:xfrm>
            <a:off x="544787" y="1836282"/>
            <a:ext cx="7711385" cy="4640263"/>
          </a:xfrm>
        </p:spPr>
      </p:pic>
      <p:sp>
        <p:nvSpPr>
          <p:cNvPr id="4" name="Slide Number Placeholder 3"/>
          <p:cNvSpPr>
            <a:spLocks noGrp="1"/>
          </p:cNvSpPr>
          <p:nvPr>
            <p:ph type="sldNum" sz="quarter" idx="12"/>
          </p:nvPr>
        </p:nvSpPr>
        <p:spPr/>
        <p:txBody>
          <a:bodyPr/>
          <a:lstStyle/>
          <a:p>
            <a:fld id="{DBE7A5EC-6E26-2D41-9D15-E478695EECD3}" type="slidenum">
              <a:rPr lang="en-US" smtClean="0"/>
              <a:t>25</a:t>
            </a:fld>
            <a:endParaRPr lang="en-US"/>
          </a:p>
        </p:txBody>
      </p:sp>
    </p:spTree>
    <p:extLst>
      <p:ext uri="{BB962C8B-B14F-4D97-AF65-F5344CB8AC3E}">
        <p14:creationId xmlns:p14="http://schemas.microsoft.com/office/powerpoint/2010/main" val="48569096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t>
            </a:r>
            <a:endParaRPr lang="en-US" dirty="0"/>
          </a:p>
        </p:txBody>
      </p:sp>
      <p:sp>
        <p:nvSpPr>
          <p:cNvPr id="3" name="Content Placeholder 2"/>
          <p:cNvSpPr>
            <a:spLocks noGrp="1"/>
          </p:cNvSpPr>
          <p:nvPr>
            <p:ph idx="1"/>
          </p:nvPr>
        </p:nvSpPr>
        <p:spPr/>
        <p:txBody>
          <a:bodyPr/>
          <a:lstStyle/>
          <a:p>
            <a:r>
              <a:rPr lang="en-US" dirty="0" smtClean="0"/>
              <a:t>Variable Depending on Region</a:t>
            </a:r>
          </a:p>
          <a:p>
            <a:r>
              <a:rPr lang="en-US" dirty="0" smtClean="0"/>
              <a:t>PNW Annual Pattern: Peak in Winter, Trough in Summer</a:t>
            </a:r>
          </a:p>
          <a:p>
            <a:pPr lvl="1"/>
            <a:r>
              <a:rPr lang="en-US" dirty="0" smtClean="0"/>
              <a:t>Dependent on combustion activities (industry, vehicles, home heating) and Temperature </a:t>
            </a:r>
          </a:p>
          <a:p>
            <a:r>
              <a:rPr lang="en-US" dirty="0" smtClean="0"/>
              <a:t>No statistically significant In-Season Pattern</a:t>
            </a:r>
          </a:p>
          <a:p>
            <a:r>
              <a:rPr lang="en-US" dirty="0" smtClean="0"/>
              <a:t>Urban Areas (PDX) produce PM than rural areas</a:t>
            </a:r>
          </a:p>
          <a:p>
            <a:r>
              <a:rPr lang="en-US" dirty="0" smtClean="0"/>
              <a:t>Significance of Peak Events and Point Sources</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DBE7A5EC-6E26-2D41-9D15-E478695EECD3}" type="slidenum">
              <a:rPr lang="en-US" smtClean="0"/>
              <a:t>26</a:t>
            </a:fld>
            <a:endParaRPr lang="en-US"/>
          </a:p>
        </p:txBody>
      </p:sp>
    </p:spTree>
    <p:extLst>
      <p:ext uri="{BB962C8B-B14F-4D97-AF65-F5344CB8AC3E}">
        <p14:creationId xmlns:p14="http://schemas.microsoft.com/office/powerpoint/2010/main" val="176641671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US" dirty="0"/>
          </a:p>
        </p:txBody>
      </p:sp>
      <p:sp>
        <p:nvSpPr>
          <p:cNvPr id="3" name="Content Placeholder 2"/>
          <p:cNvSpPr>
            <a:spLocks noGrp="1"/>
          </p:cNvSpPr>
          <p:nvPr>
            <p:ph idx="1"/>
          </p:nvPr>
        </p:nvSpPr>
        <p:spPr/>
        <p:txBody>
          <a:bodyPr>
            <a:normAutofit/>
          </a:bodyPr>
          <a:lstStyle/>
          <a:p>
            <a:r>
              <a:rPr lang="en-US" sz="2400" dirty="0"/>
              <a:t>ARIMA (Autoregressive Integrated Moving Average) calculation that may help determine the "staying power" of a pollutant, that is, its potential atmospheric lifetime</a:t>
            </a:r>
            <a:r>
              <a:rPr lang="en-US" sz="2400" dirty="0" smtClean="0"/>
              <a:t>.</a:t>
            </a:r>
          </a:p>
          <a:p>
            <a:r>
              <a:rPr lang="en-US" sz="2400" dirty="0" smtClean="0"/>
              <a:t>Using larger data set do ID more seasonal patterns and potentially link them to specific events</a:t>
            </a:r>
            <a:endParaRPr lang="en-US" sz="2400" dirty="0"/>
          </a:p>
        </p:txBody>
      </p:sp>
      <p:sp>
        <p:nvSpPr>
          <p:cNvPr id="4" name="Slide Number Placeholder 3"/>
          <p:cNvSpPr>
            <a:spLocks noGrp="1"/>
          </p:cNvSpPr>
          <p:nvPr>
            <p:ph type="sldNum" sz="quarter" idx="12"/>
          </p:nvPr>
        </p:nvSpPr>
        <p:spPr/>
        <p:txBody>
          <a:bodyPr/>
          <a:lstStyle/>
          <a:p>
            <a:fld id="{DBE7A5EC-6E26-2D41-9D15-E478695EECD3}" type="slidenum">
              <a:rPr lang="en-US" smtClean="0"/>
              <a:t>27</a:t>
            </a:fld>
            <a:endParaRPr lang="en-US"/>
          </a:p>
        </p:txBody>
      </p:sp>
    </p:spTree>
    <p:extLst>
      <p:ext uri="{BB962C8B-B14F-4D97-AF65-F5344CB8AC3E}">
        <p14:creationId xmlns:p14="http://schemas.microsoft.com/office/powerpoint/2010/main" val="16395812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a:t>
            </a:r>
            <a:endParaRPr lang="en-US" dirty="0"/>
          </a:p>
        </p:txBody>
      </p:sp>
      <p:sp>
        <p:nvSpPr>
          <p:cNvPr id="3" name="Content Placeholder 2"/>
          <p:cNvSpPr>
            <a:spLocks noGrp="1"/>
          </p:cNvSpPr>
          <p:nvPr>
            <p:ph idx="1"/>
          </p:nvPr>
        </p:nvSpPr>
        <p:spPr/>
        <p:txBody>
          <a:bodyPr>
            <a:normAutofit/>
          </a:bodyPr>
          <a:lstStyle/>
          <a:p>
            <a:r>
              <a:rPr lang="en-US" sz="2500" dirty="0" smtClean="0"/>
              <a:t>Albert Kim and Math 241</a:t>
            </a:r>
          </a:p>
          <a:p>
            <a:r>
              <a:rPr lang="en-US" sz="2500" dirty="0" smtClean="0"/>
              <a:t>Julie Fry, Ben Ayres, Reed Chemistry Department</a:t>
            </a:r>
          </a:p>
          <a:p>
            <a:r>
              <a:rPr lang="en-US" sz="2500" dirty="0" smtClean="0"/>
              <a:t>Anthony </a:t>
            </a:r>
            <a:r>
              <a:rPr lang="en-US" sz="2500" dirty="0" err="1" smtClean="0"/>
              <a:t>Barnack</a:t>
            </a:r>
            <a:r>
              <a:rPr lang="en-US" sz="2500" dirty="0"/>
              <a:t> </a:t>
            </a:r>
            <a:r>
              <a:rPr lang="en-US" sz="2500" dirty="0" smtClean="0"/>
              <a:t>and Kevin Downing from the Oregon DEQ</a:t>
            </a:r>
          </a:p>
          <a:p>
            <a:pPr marL="0" indent="0">
              <a:buNone/>
            </a:pPr>
            <a:endParaRPr lang="en-US" sz="2500" dirty="0"/>
          </a:p>
        </p:txBody>
      </p:sp>
      <p:sp>
        <p:nvSpPr>
          <p:cNvPr id="4" name="Slide Number Placeholder 3"/>
          <p:cNvSpPr>
            <a:spLocks noGrp="1"/>
          </p:cNvSpPr>
          <p:nvPr>
            <p:ph type="sldNum" sz="quarter" idx="12"/>
          </p:nvPr>
        </p:nvSpPr>
        <p:spPr/>
        <p:txBody>
          <a:bodyPr/>
          <a:lstStyle/>
          <a:p>
            <a:fld id="{DBE7A5EC-6E26-2D41-9D15-E478695EECD3}" type="slidenum">
              <a:rPr lang="en-US" smtClean="0"/>
              <a:t>28</a:t>
            </a:fld>
            <a:endParaRPr lang="en-US"/>
          </a:p>
        </p:txBody>
      </p:sp>
    </p:spTree>
    <p:extLst>
      <p:ext uri="{BB962C8B-B14F-4D97-AF65-F5344CB8AC3E}">
        <p14:creationId xmlns:p14="http://schemas.microsoft.com/office/powerpoint/2010/main" val="252705397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srcRect t="15812" b="15812"/>
          <a:stretch>
            <a:fillRect/>
          </a:stretch>
        </p:blipFill>
        <p:spPr>
          <a:xfrm>
            <a:off x="0" y="99218"/>
            <a:ext cx="6508377" cy="3916363"/>
          </a:xfrm>
        </p:spPr>
      </p:pic>
      <p:sp>
        <p:nvSpPr>
          <p:cNvPr id="4" name="Slide Number Placeholder 3"/>
          <p:cNvSpPr>
            <a:spLocks noGrp="1"/>
          </p:cNvSpPr>
          <p:nvPr>
            <p:ph type="sldNum" sz="quarter" idx="12"/>
          </p:nvPr>
        </p:nvSpPr>
        <p:spPr/>
        <p:txBody>
          <a:bodyPr/>
          <a:lstStyle/>
          <a:p>
            <a:fld id="{DBE7A5EC-6E26-2D41-9D15-E478695EECD3}" type="slidenum">
              <a:rPr lang="en-US" smtClean="0"/>
              <a:t>3</a:t>
            </a:fld>
            <a:endParaRPr lang="en-US"/>
          </a:p>
        </p:txBody>
      </p:sp>
      <p:pic>
        <p:nvPicPr>
          <p:cNvPr id="6" name="Picture 5"/>
          <p:cNvPicPr>
            <a:picLocks noChangeAspect="1"/>
          </p:cNvPicPr>
          <p:nvPr/>
        </p:nvPicPr>
        <p:blipFill>
          <a:blip r:embed="rId4"/>
          <a:stretch>
            <a:fillRect/>
          </a:stretch>
        </p:blipFill>
        <p:spPr>
          <a:xfrm>
            <a:off x="4572000" y="3591511"/>
            <a:ext cx="4191000" cy="3136900"/>
          </a:xfrm>
          <a:prstGeom prst="rect">
            <a:avLst/>
          </a:prstGeom>
        </p:spPr>
      </p:pic>
    </p:spTree>
    <p:extLst>
      <p:ext uri="{BB962C8B-B14F-4D97-AF65-F5344CB8AC3E}">
        <p14:creationId xmlns:p14="http://schemas.microsoft.com/office/powerpoint/2010/main" val="38673177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17506"/>
            <a:ext cx="6508377" cy="1143000"/>
          </a:xfrm>
        </p:spPr>
        <p:txBody>
          <a:bodyPr/>
          <a:lstStyle/>
          <a:p>
            <a:r>
              <a:rPr lang="en-US" dirty="0" smtClean="0"/>
              <a:t>What is Particulate Matter (PM)? </a:t>
            </a:r>
            <a:endParaRPr lang="en-US" dirty="0"/>
          </a:p>
        </p:txBody>
      </p:sp>
      <p:sp>
        <p:nvSpPr>
          <p:cNvPr id="3" name="Content Placeholder 2"/>
          <p:cNvSpPr>
            <a:spLocks noGrp="1"/>
          </p:cNvSpPr>
          <p:nvPr>
            <p:ph idx="1"/>
          </p:nvPr>
        </p:nvSpPr>
        <p:spPr>
          <a:xfrm>
            <a:off x="457198" y="1819263"/>
            <a:ext cx="6884457" cy="4544273"/>
          </a:xfrm>
        </p:spPr>
        <p:txBody>
          <a:bodyPr>
            <a:noAutofit/>
          </a:bodyPr>
          <a:lstStyle/>
          <a:p>
            <a:r>
              <a:rPr lang="en-US" sz="1800" dirty="0" smtClean="0"/>
              <a:t>Aerosol: </a:t>
            </a:r>
            <a:r>
              <a:rPr lang="en-US" sz="1800" dirty="0"/>
              <a:t>total amount of suspended solid and liquid particles in the air. </a:t>
            </a:r>
          </a:p>
          <a:p>
            <a:r>
              <a:rPr lang="en-US" sz="1800" dirty="0" smtClean="0"/>
              <a:t>PM:</a:t>
            </a:r>
          </a:p>
          <a:p>
            <a:pPr lvl="1"/>
            <a:r>
              <a:rPr lang="en-US" dirty="0" smtClean="0"/>
              <a:t>Class of Aerosols </a:t>
            </a:r>
          </a:p>
          <a:p>
            <a:pPr lvl="1"/>
            <a:r>
              <a:rPr lang="en-US" dirty="0" smtClean="0"/>
              <a:t>Natural and Anthropogenic Sources</a:t>
            </a:r>
          </a:p>
          <a:p>
            <a:pPr lvl="1"/>
            <a:r>
              <a:rPr lang="en-US" dirty="0" smtClean="0"/>
              <a:t>Result of Incomplete Combustion: </a:t>
            </a:r>
          </a:p>
          <a:p>
            <a:pPr lvl="2"/>
            <a:r>
              <a:rPr lang="en-US" dirty="0" smtClean="0"/>
              <a:t> </a:t>
            </a:r>
            <a:r>
              <a:rPr lang="en-US" dirty="0" err="1" smtClean="0"/>
              <a:t>H</a:t>
            </a:r>
            <a:r>
              <a:rPr lang="en-US" baseline="-25000" dirty="0" err="1" smtClean="0"/>
              <a:t>x</a:t>
            </a:r>
            <a:r>
              <a:rPr lang="en-US" dirty="0" err="1" smtClean="0"/>
              <a:t>C</a:t>
            </a:r>
            <a:r>
              <a:rPr lang="en-US" baseline="-25000" dirty="0" err="1" smtClean="0"/>
              <a:t>x</a:t>
            </a:r>
            <a:r>
              <a:rPr lang="en-US" dirty="0" smtClean="0"/>
              <a:t>+  O</a:t>
            </a:r>
            <a:r>
              <a:rPr lang="en-US" baseline="-25000" dirty="0" smtClean="0"/>
              <a:t>2 </a:t>
            </a:r>
            <a:r>
              <a:rPr lang="en-US" dirty="0" smtClean="0">
                <a:sym typeface="Wingdings"/>
              </a:rPr>
              <a:t> H</a:t>
            </a:r>
            <a:r>
              <a:rPr lang="en-US" baseline="-25000" dirty="0" smtClean="0">
                <a:sym typeface="Wingdings"/>
              </a:rPr>
              <a:t>2</a:t>
            </a:r>
            <a:r>
              <a:rPr lang="en-US" dirty="0" smtClean="0">
                <a:sym typeface="Wingdings"/>
              </a:rPr>
              <a:t>0 + CO</a:t>
            </a:r>
            <a:r>
              <a:rPr lang="en-US" baseline="-25000" dirty="0" smtClean="0">
                <a:sym typeface="Wingdings"/>
              </a:rPr>
              <a:t>2</a:t>
            </a:r>
            <a:r>
              <a:rPr lang="en-US" dirty="0" smtClean="0">
                <a:sym typeface="Wingdings"/>
              </a:rPr>
              <a:t> + heat + charred PM</a:t>
            </a:r>
            <a:endParaRPr lang="en-US" dirty="0" smtClean="0"/>
          </a:p>
          <a:p>
            <a:r>
              <a:rPr lang="en-US" sz="1800" dirty="0" smtClean="0"/>
              <a:t>PM</a:t>
            </a:r>
            <a:r>
              <a:rPr lang="en-US" sz="1800" baseline="-25000" dirty="0" smtClean="0"/>
              <a:t>2.5 </a:t>
            </a:r>
            <a:r>
              <a:rPr lang="en-US" sz="1800" dirty="0" smtClean="0"/>
              <a:t>or Fine PM</a:t>
            </a:r>
          </a:p>
          <a:p>
            <a:pPr lvl="1"/>
            <a:r>
              <a:rPr lang="en-US" dirty="0" smtClean="0"/>
              <a:t>2.5 refers to diameter of the particle</a:t>
            </a:r>
          </a:p>
          <a:p>
            <a:pPr lvl="1"/>
            <a:r>
              <a:rPr lang="en-US" dirty="0" smtClean="0"/>
              <a:t>“Fine” because not discernable to the human eye </a:t>
            </a:r>
          </a:p>
          <a:p>
            <a:r>
              <a:rPr lang="en-US" sz="1800" dirty="0" smtClean="0"/>
              <a:t>Sources: fine </a:t>
            </a:r>
            <a:r>
              <a:rPr lang="en-US" sz="1800" dirty="0"/>
              <a:t>PM may form from inefficient combustion due to motor vehicles, residential wood burning, and other local industrial processes. </a:t>
            </a:r>
          </a:p>
        </p:txBody>
      </p:sp>
      <p:sp>
        <p:nvSpPr>
          <p:cNvPr id="5" name="Slide Number Placeholder 4"/>
          <p:cNvSpPr>
            <a:spLocks noGrp="1"/>
          </p:cNvSpPr>
          <p:nvPr>
            <p:ph type="sldNum" sz="quarter" idx="12"/>
          </p:nvPr>
        </p:nvSpPr>
        <p:spPr/>
        <p:txBody>
          <a:bodyPr/>
          <a:lstStyle/>
          <a:p>
            <a:fld id="{DBE7A5EC-6E26-2D41-9D15-E478695EECD3}" type="slidenum">
              <a:rPr lang="en-US" smtClean="0"/>
              <a:t>4</a:t>
            </a:fld>
            <a:endParaRPr lang="en-US"/>
          </a:p>
        </p:txBody>
      </p:sp>
    </p:spTree>
    <p:extLst>
      <p:ext uri="{BB962C8B-B14F-4D97-AF65-F5344CB8AC3E}">
        <p14:creationId xmlns:p14="http://schemas.microsoft.com/office/powerpoint/2010/main" val="162019392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99990"/>
            <a:ext cx="6508377" cy="1143000"/>
          </a:xfrm>
        </p:spPr>
        <p:txBody>
          <a:bodyPr/>
          <a:lstStyle/>
          <a:p>
            <a:r>
              <a:rPr lang="en-US" dirty="0" smtClean="0"/>
              <a:t>Relative Size </a:t>
            </a:r>
            <a:endParaRPr lang="en-US" dirty="0"/>
          </a:p>
        </p:txBody>
      </p:sp>
      <p:pic>
        <p:nvPicPr>
          <p:cNvPr id="4" name="Content Placeholder 3"/>
          <p:cNvPicPr>
            <a:picLocks noGrp="1" noChangeAspect="1"/>
          </p:cNvPicPr>
          <p:nvPr>
            <p:ph idx="1"/>
          </p:nvPr>
        </p:nvPicPr>
        <p:blipFill>
          <a:blip r:embed="rId3"/>
          <a:srcRect l="-12319" r="-12319"/>
          <a:stretch>
            <a:fillRect/>
          </a:stretch>
        </p:blipFill>
        <p:spPr>
          <a:xfrm>
            <a:off x="219091" y="1614036"/>
            <a:ext cx="7498443" cy="4512127"/>
          </a:xfrm>
        </p:spPr>
      </p:pic>
      <p:sp>
        <p:nvSpPr>
          <p:cNvPr id="6" name="Slide Number Placeholder 5"/>
          <p:cNvSpPr>
            <a:spLocks noGrp="1"/>
          </p:cNvSpPr>
          <p:nvPr>
            <p:ph type="sldNum" sz="quarter" idx="12"/>
          </p:nvPr>
        </p:nvSpPr>
        <p:spPr/>
        <p:txBody>
          <a:bodyPr/>
          <a:lstStyle/>
          <a:p>
            <a:fld id="{DBE7A5EC-6E26-2D41-9D15-E478695EECD3}" type="slidenum">
              <a:rPr lang="en-US" smtClean="0"/>
              <a:t>5</a:t>
            </a:fld>
            <a:endParaRPr lang="en-US"/>
          </a:p>
        </p:txBody>
      </p:sp>
    </p:spTree>
    <p:extLst>
      <p:ext uri="{BB962C8B-B14F-4D97-AF65-F5344CB8AC3E}">
        <p14:creationId xmlns:p14="http://schemas.microsoft.com/office/powerpoint/2010/main" val="28502126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91" y="170948"/>
            <a:ext cx="6508377" cy="1143000"/>
          </a:xfrm>
        </p:spPr>
        <p:txBody>
          <a:bodyPr/>
          <a:lstStyle/>
          <a:p>
            <a:r>
              <a:rPr lang="en-US" dirty="0" smtClean="0"/>
              <a:t>Health Effects of PM: Lung Deposition </a:t>
            </a:r>
            <a:endParaRPr lang="en-US" dirty="0"/>
          </a:p>
        </p:txBody>
      </p:sp>
      <p:pic>
        <p:nvPicPr>
          <p:cNvPr id="4" name="Content Placeholder 3"/>
          <p:cNvPicPr>
            <a:picLocks noGrp="1" noChangeAspect="1"/>
          </p:cNvPicPr>
          <p:nvPr>
            <p:ph idx="1"/>
          </p:nvPr>
        </p:nvPicPr>
        <p:blipFill>
          <a:blip r:embed="rId3"/>
          <a:srcRect l="-48503" r="-48503"/>
          <a:stretch>
            <a:fillRect/>
          </a:stretch>
        </p:blipFill>
        <p:spPr>
          <a:xfrm>
            <a:off x="-640742" y="1313948"/>
            <a:ext cx="9213339" cy="5544052"/>
          </a:xfrm>
        </p:spPr>
      </p:pic>
      <p:sp>
        <p:nvSpPr>
          <p:cNvPr id="6" name="Slide Number Placeholder 5"/>
          <p:cNvSpPr>
            <a:spLocks noGrp="1"/>
          </p:cNvSpPr>
          <p:nvPr>
            <p:ph type="sldNum" sz="quarter" idx="12"/>
          </p:nvPr>
        </p:nvSpPr>
        <p:spPr/>
        <p:txBody>
          <a:bodyPr/>
          <a:lstStyle/>
          <a:p>
            <a:fld id="{DBE7A5EC-6E26-2D41-9D15-E478695EECD3}" type="slidenum">
              <a:rPr lang="en-US" smtClean="0"/>
              <a:t>6</a:t>
            </a:fld>
            <a:endParaRPr lang="en-US"/>
          </a:p>
        </p:txBody>
      </p:sp>
    </p:spTree>
    <p:extLst>
      <p:ext uri="{BB962C8B-B14F-4D97-AF65-F5344CB8AC3E}">
        <p14:creationId xmlns:p14="http://schemas.microsoft.com/office/powerpoint/2010/main" val="171833079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National Trends, Global </a:t>
            </a:r>
            <a:r>
              <a:rPr lang="en-US" dirty="0" err="1" smtClean="0"/>
              <a:t>Radiative</a:t>
            </a:r>
            <a:r>
              <a:rPr lang="en-US" dirty="0" smtClean="0"/>
              <a:t> Effects</a:t>
            </a:r>
            <a:endParaRPr lang="en-US" dirty="0"/>
          </a:p>
        </p:txBody>
      </p:sp>
      <p:pic>
        <p:nvPicPr>
          <p:cNvPr id="4" name="Content Placeholder 3" descr="483902main_Final-US-PM2.5-map.JPG"/>
          <p:cNvPicPr>
            <a:picLocks noGrp="1" noChangeAspect="1"/>
          </p:cNvPicPr>
          <p:nvPr>
            <p:ph idx="1"/>
          </p:nvPr>
        </p:nvPicPr>
        <p:blipFill>
          <a:blip r:embed="rId3">
            <a:extLst>
              <a:ext uri="{28A0092B-C50C-407E-A947-70E740481C1C}">
                <a14:useLocalDpi xmlns:a14="http://schemas.microsoft.com/office/drawing/2010/main" val="0"/>
              </a:ext>
            </a:extLst>
          </a:blip>
          <a:srcRect l="-5395" r="-5395"/>
          <a:stretch>
            <a:fillRect/>
          </a:stretch>
        </p:blipFill>
        <p:spPr>
          <a:xfrm>
            <a:off x="457199" y="2057400"/>
            <a:ext cx="7572324" cy="4556584"/>
          </a:xfrm>
        </p:spPr>
      </p:pic>
      <p:sp>
        <p:nvSpPr>
          <p:cNvPr id="6" name="Slide Number Placeholder 5"/>
          <p:cNvSpPr>
            <a:spLocks noGrp="1"/>
          </p:cNvSpPr>
          <p:nvPr>
            <p:ph type="sldNum" sz="quarter" idx="12"/>
          </p:nvPr>
        </p:nvSpPr>
        <p:spPr/>
        <p:txBody>
          <a:bodyPr/>
          <a:lstStyle/>
          <a:p>
            <a:fld id="{DBE7A5EC-6E26-2D41-9D15-E478695EECD3}" type="slidenum">
              <a:rPr lang="en-US" smtClean="0"/>
              <a:t>7</a:t>
            </a:fld>
            <a:endParaRPr lang="en-US"/>
          </a:p>
        </p:txBody>
      </p:sp>
    </p:spTree>
    <p:extLst>
      <p:ext uri="{BB962C8B-B14F-4D97-AF65-F5344CB8AC3E}">
        <p14:creationId xmlns:p14="http://schemas.microsoft.com/office/powerpoint/2010/main" val="3342687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Supplied by Anthony </a:t>
            </a:r>
            <a:r>
              <a:rPr lang="en-US" dirty="0" err="1" smtClean="0"/>
              <a:t>Barnack</a:t>
            </a:r>
            <a:r>
              <a:rPr lang="en-US" dirty="0" smtClean="0"/>
              <a:t> (upon request) from the Oregon Department of Environmental Quality (DEQ)</a:t>
            </a:r>
          </a:p>
          <a:p>
            <a:r>
              <a:rPr lang="en-US" dirty="0" smtClean="0"/>
              <a:t>Period of two years from January 2013 to February 2015 (did not use Jan, Feb 2015 for analysis)</a:t>
            </a:r>
          </a:p>
          <a:p>
            <a:r>
              <a:rPr lang="en-US" dirty="0" smtClean="0"/>
              <a:t>Two years, eight seasons</a:t>
            </a:r>
          </a:p>
          <a:p>
            <a:r>
              <a:rPr lang="en-US" dirty="0" smtClean="0"/>
              <a:t>Data: PM</a:t>
            </a:r>
            <a:r>
              <a:rPr lang="en-US" baseline="-25000" dirty="0" smtClean="0"/>
              <a:t>2.5</a:t>
            </a:r>
            <a:r>
              <a:rPr lang="en-US" dirty="0" smtClean="0"/>
              <a:t> concentration in micrograms/m3 at nine different monitoring sites from Western Oregon including SE Lafayette in Portland to Salem, Corvallis, etc. </a:t>
            </a:r>
          </a:p>
          <a:p>
            <a:r>
              <a:rPr lang="en-US" dirty="0" smtClean="0"/>
              <a:t>Monitored hourly every day </a:t>
            </a:r>
            <a:endParaRPr lang="en-US" dirty="0"/>
          </a:p>
        </p:txBody>
      </p:sp>
      <p:sp>
        <p:nvSpPr>
          <p:cNvPr id="5" name="Slide Number Placeholder 4"/>
          <p:cNvSpPr>
            <a:spLocks noGrp="1"/>
          </p:cNvSpPr>
          <p:nvPr>
            <p:ph type="sldNum" sz="quarter" idx="12"/>
          </p:nvPr>
        </p:nvSpPr>
        <p:spPr/>
        <p:txBody>
          <a:bodyPr/>
          <a:lstStyle/>
          <a:p>
            <a:fld id="{DBE7A5EC-6E26-2D41-9D15-E478695EECD3}" type="slidenum">
              <a:rPr lang="en-US" smtClean="0"/>
              <a:t>8</a:t>
            </a:fld>
            <a:endParaRPr lang="en-US"/>
          </a:p>
        </p:txBody>
      </p:sp>
    </p:spTree>
    <p:extLst>
      <p:ext uri="{BB962C8B-B14F-4D97-AF65-F5344CB8AC3E}">
        <p14:creationId xmlns:p14="http://schemas.microsoft.com/office/powerpoint/2010/main" val="2352082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89512"/>
            <a:ext cx="6508377" cy="1143000"/>
          </a:xfrm>
        </p:spPr>
        <p:txBody>
          <a:bodyPr/>
          <a:lstStyle/>
          <a:p>
            <a:r>
              <a:rPr lang="en-US" dirty="0" smtClean="0"/>
              <a:t>Exploratory Data Analysis </a:t>
            </a:r>
            <a:endParaRPr lang="en-US" dirty="0"/>
          </a:p>
        </p:txBody>
      </p:sp>
      <p:pic>
        <p:nvPicPr>
          <p:cNvPr id="4" name="Content Placeholder 3" descr="Screen Shot 2015-05-09 at 6.19.21 PM.png"/>
          <p:cNvPicPr>
            <a:picLocks noGrp="1" noChangeAspect="1"/>
          </p:cNvPicPr>
          <p:nvPr>
            <p:ph idx="1"/>
          </p:nvPr>
        </p:nvPicPr>
        <p:blipFill>
          <a:blip r:embed="rId3">
            <a:extLst>
              <a:ext uri="{28A0092B-C50C-407E-A947-70E740481C1C}">
                <a14:useLocalDpi xmlns:a14="http://schemas.microsoft.com/office/drawing/2010/main" val="0"/>
              </a:ext>
            </a:extLst>
          </a:blip>
          <a:srcRect t="-564" b="-564"/>
          <a:stretch>
            <a:fillRect/>
          </a:stretch>
        </p:blipFill>
        <p:spPr>
          <a:xfrm>
            <a:off x="0" y="1025476"/>
            <a:ext cx="9377958" cy="5643110"/>
          </a:xfrm>
        </p:spPr>
      </p:pic>
      <p:sp>
        <p:nvSpPr>
          <p:cNvPr id="8" name="Slide Number Placeholder 7"/>
          <p:cNvSpPr>
            <a:spLocks noGrp="1"/>
          </p:cNvSpPr>
          <p:nvPr>
            <p:ph type="sldNum" sz="quarter" idx="12"/>
          </p:nvPr>
        </p:nvSpPr>
        <p:spPr/>
        <p:txBody>
          <a:bodyPr/>
          <a:lstStyle/>
          <a:p>
            <a:fld id="{DBE7A5EC-6E26-2D41-9D15-E478695EECD3}" type="slidenum">
              <a:rPr lang="en-US" smtClean="0"/>
              <a:t>9</a:t>
            </a:fld>
            <a:endParaRPr lang="en-US"/>
          </a:p>
        </p:txBody>
      </p:sp>
    </p:spTree>
    <p:extLst>
      <p:ext uri="{BB962C8B-B14F-4D97-AF65-F5344CB8AC3E}">
        <p14:creationId xmlns:p14="http://schemas.microsoft.com/office/powerpoint/2010/main" val="252635575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laza">
  <a:themeElements>
    <a:clrScheme name="Plaza">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Plaza.thmx</Template>
  <TotalTime>401</TotalTime>
  <Words>1038</Words>
  <Application>Microsoft Macintosh PowerPoint</Application>
  <PresentationFormat>On-screen Show (4:3)</PresentationFormat>
  <Paragraphs>139</Paragraphs>
  <Slides>28</Slides>
  <Notes>20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Plaza</vt:lpstr>
      <vt:lpstr>Spatial and Temporal Trends of Fine Particulate Matter in Western Oregon</vt:lpstr>
      <vt:lpstr>PowerPoint Presentation</vt:lpstr>
      <vt:lpstr>PowerPoint Presentation</vt:lpstr>
      <vt:lpstr>What is Particulate Matter (PM)? </vt:lpstr>
      <vt:lpstr>Relative Size </vt:lpstr>
      <vt:lpstr>Health Effects of PM: Lung Deposition </vt:lpstr>
      <vt:lpstr>National Trends, Global Radiative Effects</vt:lpstr>
      <vt:lpstr>Data</vt:lpstr>
      <vt:lpstr>Exploratory Data Analysis </vt:lpstr>
      <vt:lpstr>Winter 2013</vt:lpstr>
      <vt:lpstr>Spring 2013</vt:lpstr>
      <vt:lpstr>Summer 2013</vt:lpstr>
      <vt:lpstr>Fall 2013</vt:lpstr>
      <vt:lpstr>Seasonal Mean Concentrations</vt:lpstr>
      <vt:lpstr>Temporal Variations: Lafayette </vt:lpstr>
      <vt:lpstr>What Happened Here? A lesson in Exploratory Data Analysis </vt:lpstr>
      <vt:lpstr>That’s Better</vt:lpstr>
      <vt:lpstr>Map of Western Oregon Summer 2013</vt:lpstr>
      <vt:lpstr>Map of Western Oregon Winter 2013</vt:lpstr>
      <vt:lpstr>2013 Seasonal Comparison</vt:lpstr>
      <vt:lpstr>Portland 2014 Comparison</vt:lpstr>
      <vt:lpstr>Point Sources</vt:lpstr>
      <vt:lpstr>Closer Look </vt:lpstr>
      <vt:lpstr>PowerPoint Presentation</vt:lpstr>
      <vt:lpstr>AQI </vt:lpstr>
      <vt:lpstr>Conclusions </vt:lpstr>
      <vt:lpstr>Extensions</vt:lpstr>
      <vt:lpstr>Acknowledgements </vt:lpstr>
    </vt:vector>
  </TitlesOfParts>
  <Company>Reed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and Temporal Trends of Fine Particulate Matter in Western Oregon</dc:title>
  <dc:creator>Makoto Kelp</dc:creator>
  <cp:lastModifiedBy>Makoto Kelp</cp:lastModifiedBy>
  <cp:revision>19</cp:revision>
  <dcterms:created xsi:type="dcterms:W3CDTF">2015-05-10T00:41:39Z</dcterms:created>
  <dcterms:modified xsi:type="dcterms:W3CDTF">2015-05-10T07:23:30Z</dcterms:modified>
</cp:coreProperties>
</file>